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charts/chart1.xml" ContentType="application/vnd.openxmlformats-officedocument.drawingml.char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2.xml" ContentType="application/vnd.openxmlformats-officedocument.drawingml.chart+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5" r:id="rId2"/>
    <p:sldId id="297" r:id="rId3"/>
    <p:sldId id="298" r:id="rId4"/>
    <p:sldId id="299" r:id="rId5"/>
    <p:sldId id="302" r:id="rId6"/>
    <p:sldId id="304" r:id="rId7"/>
    <p:sldId id="305" r:id="rId8"/>
    <p:sldId id="306" r:id="rId9"/>
    <p:sldId id="271" r:id="rId10"/>
    <p:sldId id="290" r:id="rId11"/>
    <p:sldId id="289" r:id="rId12"/>
    <p:sldId id="286" r:id="rId13"/>
    <p:sldId id="294"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 Boulware" initials="KB" lastIdx="1" clrIdx="0">
    <p:extLst>
      <p:ext uri="{19B8F6BF-5375-455C-9EA6-DF929625EA0E}">
        <p15:presenceInfo xmlns:p15="http://schemas.microsoft.com/office/powerpoint/2012/main" userId="5a68b466456292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977"/>
    <a:srgbClr val="F1D30E"/>
    <a:srgbClr val="928E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2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24617307091539E-3"/>
          <c:y val="4.1767068273092373E-2"/>
          <c:w val="0.98375507653858163"/>
          <c:h val="0.91646586345381531"/>
        </c:manualLayout>
      </c:layout>
      <c:barChart>
        <c:barDir val="col"/>
        <c:grouping val="stacked"/>
        <c:varyColors val="0"/>
        <c:ser>
          <c:idx val="0"/>
          <c:order val="0"/>
          <c:spPr>
            <a:solidFill>
              <a:srgbClr val="682977"/>
            </a:solidFill>
            <a:ln>
              <a:noFill/>
            </a:ln>
          </c:spPr>
          <c:invertIfNegative val="0"/>
          <c:dPt>
            <c:idx val="1"/>
            <c:invertIfNegative val="0"/>
            <c:bubble3D val="0"/>
            <c:spPr>
              <a:noFill/>
              <a:ln>
                <a:noFill/>
              </a:ln>
            </c:spPr>
            <c:extLst>
              <c:ext xmlns:c16="http://schemas.microsoft.com/office/drawing/2014/chart" uri="{C3380CC4-5D6E-409C-BE32-E72D297353CC}">
                <c16:uniqueId val="{00000000-9BB5-4382-9931-F0B6AF35A4EF}"/>
              </c:ext>
            </c:extLst>
          </c:dPt>
          <c:val>
            <c:numRef>
              <c:f>Sheet1!$A$1:$C$1</c:f>
              <c:numCache>
                <c:formatCode>General</c:formatCode>
                <c:ptCount val="3"/>
                <c:pt idx="0">
                  <c:v>993594.39999999991</c:v>
                </c:pt>
                <c:pt idx="1">
                  <c:v>993594.39999999991</c:v>
                </c:pt>
                <c:pt idx="2">
                  <c:v>1265754.3999999999</c:v>
                </c:pt>
              </c:numCache>
            </c:numRef>
          </c:val>
          <c:extLst>
            <c:ext xmlns:c16="http://schemas.microsoft.com/office/drawing/2014/chart" uri="{C3380CC4-5D6E-409C-BE32-E72D297353CC}">
              <c16:uniqueId val="{00000001-9BB5-4382-9931-F0B6AF35A4EF}"/>
            </c:ext>
          </c:extLst>
        </c:ser>
        <c:ser>
          <c:idx val="1"/>
          <c:order val="1"/>
          <c:spPr>
            <a:solidFill>
              <a:srgbClr val="682977"/>
            </a:solidFill>
            <a:ln>
              <a:noFill/>
            </a:ln>
          </c:spPr>
          <c:invertIfNegative val="0"/>
          <c:val>
            <c:numRef>
              <c:f>Sheet1!$A$2:$C$2</c:f>
              <c:numCache>
                <c:formatCode>General</c:formatCode>
                <c:ptCount val="3"/>
                <c:pt idx="1">
                  <c:v>272160</c:v>
                </c:pt>
              </c:numCache>
            </c:numRef>
          </c:val>
          <c:extLst>
            <c:ext xmlns:c16="http://schemas.microsoft.com/office/drawing/2014/chart" uri="{C3380CC4-5D6E-409C-BE32-E72D297353CC}">
              <c16:uniqueId val="{00000002-9BB5-4382-9931-F0B6AF35A4EF}"/>
            </c:ext>
          </c:extLst>
        </c:ser>
        <c:dLbls>
          <c:showLegendKey val="0"/>
          <c:showVal val="0"/>
          <c:showCatName val="0"/>
          <c:showSerName val="0"/>
          <c:showPercent val="0"/>
          <c:showBubbleSize val="0"/>
        </c:dLbls>
        <c:gapWidth val="80"/>
        <c:overlap val="100"/>
        <c:axId val="1372111631"/>
        <c:axId val="1"/>
      </c:barChart>
      <c:catAx>
        <c:axId val="137211163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265754.3999999999"/>
          <c:min val="0"/>
        </c:scaling>
        <c:delete val="1"/>
        <c:axPos val="l"/>
        <c:numFmt formatCode="General" sourceLinked="1"/>
        <c:majorTickMark val="out"/>
        <c:minorTickMark val="none"/>
        <c:tickLblPos val="nextTo"/>
        <c:crossAx val="1372111631"/>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02432315042699E-2"/>
          <c:y val="4.8416019127316197E-2"/>
          <c:w val="0.91486897350513963"/>
          <c:h val="0.90316796174536751"/>
        </c:manualLayout>
      </c:layout>
      <c:lineChart>
        <c:grouping val="standard"/>
        <c:varyColors val="0"/>
        <c:ser>
          <c:idx val="0"/>
          <c:order val="0"/>
          <c:spPr>
            <a:ln w="19050" algn="ctr">
              <a:solidFill>
                <a:srgbClr val="F1D30E"/>
              </a:solidFill>
              <a:prstDash val="solid"/>
            </a:ln>
          </c:spPr>
          <c:marker>
            <c:symbol val="none"/>
          </c:marker>
          <c:val>
            <c:numRef>
              <c:f>Sheet1!$A$1:$I$1</c:f>
              <c:numCache>
                <c:formatCode>General</c:formatCode>
                <c:ptCount val="9"/>
                <c:pt idx="0">
                  <c:v>32841.108790095976</c:v>
                </c:pt>
                <c:pt idx="1">
                  <c:v>106733.60356781192</c:v>
                </c:pt>
                <c:pt idx="2">
                  <c:v>141499.20708415593</c:v>
                </c:pt>
                <c:pt idx="3">
                  <c:v>185590.73074598631</c:v>
                </c:pt>
                <c:pt idx="4">
                  <c:v>267785.08886986627</c:v>
                </c:pt>
                <c:pt idx="5">
                  <c:v>326591.82284601359</c:v>
                </c:pt>
                <c:pt idx="6">
                  <c:v>352915.40162344783</c:v>
                </c:pt>
                <c:pt idx="7">
                  <c:v>326669.84173034516</c:v>
                </c:pt>
                <c:pt idx="8">
                  <c:v>311188.1193893365</c:v>
                </c:pt>
              </c:numCache>
            </c:numRef>
          </c:val>
          <c:smooth val="1"/>
          <c:extLst>
            <c:ext xmlns:c16="http://schemas.microsoft.com/office/drawing/2014/chart" uri="{C3380CC4-5D6E-409C-BE32-E72D297353CC}">
              <c16:uniqueId val="{00000000-7F10-45B3-B948-65B17AD5C487}"/>
            </c:ext>
          </c:extLst>
        </c:ser>
        <c:ser>
          <c:idx val="1"/>
          <c:order val="1"/>
          <c:spPr>
            <a:ln w="19050" algn="ctr">
              <a:solidFill>
                <a:srgbClr val="682977"/>
              </a:solidFill>
              <a:prstDash val="solid"/>
            </a:ln>
          </c:spPr>
          <c:marker>
            <c:symbol val="none"/>
          </c:marker>
          <c:val>
            <c:numRef>
              <c:f>Sheet1!$A$2:$I$2</c:f>
              <c:numCache>
                <c:formatCode>General</c:formatCode>
                <c:ptCount val="9"/>
                <c:pt idx="0">
                  <c:v>27367.590658413312</c:v>
                </c:pt>
                <c:pt idx="1">
                  <c:v>88944.669639843269</c:v>
                </c:pt>
                <c:pt idx="2">
                  <c:v>117916.0059034633</c:v>
                </c:pt>
                <c:pt idx="3">
                  <c:v>154658.94228832197</c:v>
                </c:pt>
                <c:pt idx="4">
                  <c:v>223154.24072488863</c:v>
                </c:pt>
                <c:pt idx="5">
                  <c:v>272159.85237167805</c:v>
                </c:pt>
                <c:pt idx="6">
                  <c:v>294096.16801953991</c:v>
                </c:pt>
                <c:pt idx="7">
                  <c:v>272224.8681086211</c:v>
                </c:pt>
                <c:pt idx="8">
                  <c:v>259323.43282444711</c:v>
                </c:pt>
              </c:numCache>
            </c:numRef>
          </c:val>
          <c:smooth val="1"/>
          <c:extLst>
            <c:ext xmlns:c16="http://schemas.microsoft.com/office/drawing/2014/chart" uri="{C3380CC4-5D6E-409C-BE32-E72D297353CC}">
              <c16:uniqueId val="{00000001-7F10-45B3-B948-65B17AD5C487}"/>
            </c:ext>
          </c:extLst>
        </c:ser>
        <c:dLbls>
          <c:showLegendKey val="0"/>
          <c:showVal val="0"/>
          <c:showCatName val="0"/>
          <c:showSerName val="0"/>
          <c:showPercent val="0"/>
          <c:showBubbleSize val="0"/>
        </c:dLbls>
        <c:smooth val="0"/>
        <c:axId val="312810175"/>
        <c:axId val="1"/>
      </c:lineChart>
      <c:catAx>
        <c:axId val="31281017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0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a:solidFill>
                  <a:schemeClr val="tx1"/>
                </a:solidFill>
                <a:latin typeface="PT Sans"/>
                <a:ea typeface="PT Sans"/>
                <a:cs typeface="PT Sans"/>
                <a:sym typeface="PT Sans"/>
              </a:defRPr>
            </a:pPr>
            <a:endParaRPr lang="en-US"/>
          </a:p>
        </c:txPr>
        <c:crossAx val="312810175"/>
        <c:crosses val="min"/>
        <c:crossBetween val="midCat"/>
        <c:majorUnit val="5000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CA157-F3C1-4B27-9982-9FE14E3130FE}" type="datetimeFigureOut">
              <a:rPr lang="en-US" smtClean="0"/>
              <a:t>9/10/2020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9BA66-28F9-48CF-AFB7-3C26FAC5FFBF}" type="slidenum">
              <a:rPr lang="en-US" smtClean="0"/>
              <a:t>‹#›</a:t>
            </a:fld>
            <a:endParaRPr lang="en-US"/>
          </a:p>
        </p:txBody>
      </p:sp>
    </p:spTree>
    <p:extLst>
      <p:ext uri="{BB962C8B-B14F-4D97-AF65-F5344CB8AC3E}">
        <p14:creationId xmlns:p14="http://schemas.microsoft.com/office/powerpoint/2010/main" val="413462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found that Latinos in Nevada account for a greater share of COVID-19 cases.</a:t>
            </a:r>
          </a:p>
          <a:p>
            <a:endParaRPr lang="en-US" dirty="0"/>
          </a:p>
          <a:p>
            <a:r>
              <a:rPr lang="en-US" dirty="0"/>
              <a:t>As of August 25, 2020, there have been 66,666 confirmed COVID-19 cases in Nevada. </a:t>
            </a:r>
          </a:p>
          <a:p>
            <a:endParaRPr lang="en-US" dirty="0"/>
          </a:p>
          <a:p>
            <a:r>
              <a:rPr lang="en-US" dirty="0"/>
              <a:t>The incidence rate of COVID-19 varies across racial and ethnic groups in Nevada. </a:t>
            </a:r>
          </a:p>
          <a:p>
            <a:r>
              <a:rPr lang="en-US" dirty="0"/>
              <a:t>Non-Latino whites represent roughly 50.0 percent of Nevada’s population. However, they account for 28.8 percent of Nevada’s confirmed COVID-19 cases.</a:t>
            </a:r>
          </a:p>
          <a:p>
            <a:endParaRPr lang="en-US" dirty="0"/>
          </a:p>
          <a:p>
            <a:r>
              <a:rPr lang="en-US" dirty="0"/>
              <a:t>Asians comprise 9.9 percent of the population and account for 7.2 percent of cases. African Americans represent 8.9 percent of the population and account for 8.3 percent of COVID-19 cases. Latinos in Nevada represent 30.3 percent of the state’s</a:t>
            </a:r>
          </a:p>
          <a:p>
            <a:r>
              <a:rPr lang="en-US" dirty="0"/>
              <a:t>population and account for 39.8 percent of cases. </a:t>
            </a:r>
          </a:p>
          <a:p>
            <a:r>
              <a:rPr lang="en-US" dirty="0"/>
              <a:t>American Indians/Alaska Natives (AI/AN) comprise 1.1 percent of Nevada’s population and represent only 0.5 percent of COVID-19 cases. </a:t>
            </a:r>
          </a:p>
          <a:p>
            <a:r>
              <a:rPr lang="en-US" dirty="0"/>
              <a:t>While the number of COVID-19 cases among Nevada’s American Indian/Alaska Native communities appears low, it has been reported that “tribal case counts don’t seem to be reflected in state tallies.”  NEXT SLIDE please. </a:t>
            </a:r>
          </a:p>
        </p:txBody>
      </p:sp>
      <p:sp>
        <p:nvSpPr>
          <p:cNvPr id="4" name="Slide Number Placeholder 3"/>
          <p:cNvSpPr>
            <a:spLocks noGrp="1"/>
          </p:cNvSpPr>
          <p:nvPr>
            <p:ph type="sldNum" sz="quarter" idx="5"/>
          </p:nvPr>
        </p:nvSpPr>
        <p:spPr/>
        <p:txBody>
          <a:bodyPr/>
          <a:lstStyle/>
          <a:p>
            <a:fld id="{CBAC6A83-E7DE-4DC0-91D9-D5ECCB289B55}" type="slidenum">
              <a:rPr lang="en-US" smtClean="0"/>
              <a:t>2</a:t>
            </a:fld>
            <a:endParaRPr lang="en-US"/>
          </a:p>
        </p:txBody>
      </p:sp>
    </p:spTree>
    <p:extLst>
      <p:ext uri="{BB962C8B-B14F-4D97-AF65-F5344CB8AC3E}">
        <p14:creationId xmlns:p14="http://schemas.microsoft.com/office/powerpoint/2010/main" val="235706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found that African Americans Have the Highest COVID-19 related Hospitalization rate in Clark County. </a:t>
            </a:r>
          </a:p>
          <a:p>
            <a:endParaRPr lang="en-US" dirty="0"/>
          </a:p>
          <a:p>
            <a:r>
              <a:rPr lang="en-US" dirty="0"/>
              <a:t>Statewide hospitalization rate data are not available for Nevada, only for Clark County. </a:t>
            </a:r>
          </a:p>
          <a:p>
            <a:endParaRPr lang="en-US" dirty="0"/>
          </a:p>
          <a:p>
            <a:r>
              <a:rPr lang="en-US" dirty="0"/>
              <a:t>As shown in this figure, whites in Nevada have the lowest hospitalization rate, at 120.2 hospitalizations per 100,000 population. In contrast, African Americans have the highest hospitalization rate, at 216.9 hospitalizations per 100,000 population, nearly double the rate of whites.  </a:t>
            </a:r>
            <a:r>
              <a:rPr lang="en-US" b="1" dirty="0"/>
              <a:t>Next slide please</a:t>
            </a:r>
          </a:p>
          <a:p>
            <a:endParaRPr lang="en-US" dirty="0"/>
          </a:p>
          <a:p>
            <a:r>
              <a:rPr lang="en-US" dirty="0"/>
              <a:t>The hospitalization rate for Latinos is 207.2 per 100,000 population followed by Asian and Pacific Islanders at 161.2 hospitalizations per 100,000 population, respectively.</a:t>
            </a:r>
          </a:p>
        </p:txBody>
      </p:sp>
      <p:sp>
        <p:nvSpPr>
          <p:cNvPr id="4" name="Slide Number Placeholder 3"/>
          <p:cNvSpPr>
            <a:spLocks noGrp="1"/>
          </p:cNvSpPr>
          <p:nvPr>
            <p:ph type="sldNum" sz="quarter" idx="5"/>
          </p:nvPr>
        </p:nvSpPr>
        <p:spPr/>
        <p:txBody>
          <a:bodyPr/>
          <a:lstStyle/>
          <a:p>
            <a:fld id="{CBAC6A83-E7DE-4DC0-91D9-D5ECCB289B55}" type="slidenum">
              <a:rPr lang="en-US" smtClean="0"/>
              <a:t>3</a:t>
            </a:fld>
            <a:endParaRPr lang="en-US"/>
          </a:p>
        </p:txBody>
      </p:sp>
    </p:spTree>
    <p:extLst>
      <p:ext uri="{BB962C8B-B14F-4D97-AF65-F5344CB8AC3E}">
        <p14:creationId xmlns:p14="http://schemas.microsoft.com/office/powerpoint/2010/main" val="273889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5980"/>
            <a:ext cx="5661660" cy="4089380"/>
          </a:xfrm>
        </p:spPr>
        <p:txBody>
          <a:bodyPr/>
          <a:lstStyle/>
          <a:p>
            <a:r>
              <a:rPr lang="en-US" dirty="0"/>
              <a:t>Finally, we found that COVID-19 mortality rates are high among Asian Americans and African Americans relative to their share of the population. </a:t>
            </a:r>
          </a:p>
          <a:p>
            <a:endParaRPr lang="en-US" dirty="0"/>
          </a:p>
          <a:p>
            <a:r>
              <a:rPr lang="en-US" dirty="0"/>
              <a:t>The demographic distribution of COVID-19 deaths also varies by race and ethnicity. As of August 25, 2020, there have been 1,250 COVID-19 deaths in Nevada. </a:t>
            </a:r>
          </a:p>
          <a:p>
            <a:r>
              <a:rPr lang="en-US" dirty="0"/>
              <a:t>As this figure illustrates, Asians account for 12.4 percent of deaths but only represent 9.9 percent of Nevada’s population, and African Americans account for 11.9 percent of deaths but only 8.9 percent of the population. Whites account for 51.3 percent of deaths, which is roughly equivalent to their representation in the population. </a:t>
            </a:r>
          </a:p>
          <a:p>
            <a:endParaRPr lang="en-US" dirty="0"/>
          </a:p>
          <a:p>
            <a:r>
              <a:rPr lang="en-US" dirty="0"/>
              <a:t>So, as we look at the impact of COVID-19 on communities of color and start to puzzle about the Why – we began to look at the underlying health conditions among our racial and ethnic groups here in Nevada. </a:t>
            </a:r>
          </a:p>
          <a:p>
            <a:pPr algn="l"/>
            <a:r>
              <a:rPr lang="en-US" sz="1200" dirty="0">
                <a:latin typeface="PTSans-Regular"/>
              </a:rPr>
              <a:t>The Centers for Disease Control and Prevention (CDC) reported that age, diabetes, heart disease, and lung diseases are among the most significant risk factors for severe COVID-19-related illness.</a:t>
            </a:r>
          </a:p>
          <a:p>
            <a:pPr algn="l"/>
            <a:r>
              <a:rPr lang="en-US" sz="1200" dirty="0">
                <a:latin typeface="PTSans-Regular"/>
              </a:rPr>
              <a:t>The prevalence of these conditions among different racial and ethnic groups varies:   </a:t>
            </a:r>
            <a:r>
              <a:rPr lang="en-US" dirty="0"/>
              <a:t>NEXT SLIDE PLEASE</a:t>
            </a:r>
          </a:p>
          <a:p>
            <a:endParaRPr lang="en-US" dirty="0"/>
          </a:p>
          <a:p>
            <a:r>
              <a:rPr lang="en-US" sz="1100" dirty="0"/>
              <a:t>Latinos, which represent 30 % of Nevada’s population, account for 22.2% of deaths. American Indians represent 1.1% of Nevada’s population and account for 0.9% of COVID-19 deaths.-</a:t>
            </a:r>
          </a:p>
        </p:txBody>
      </p:sp>
      <p:sp>
        <p:nvSpPr>
          <p:cNvPr id="4" name="Slide Number Placeholder 3"/>
          <p:cNvSpPr>
            <a:spLocks noGrp="1"/>
          </p:cNvSpPr>
          <p:nvPr>
            <p:ph type="sldNum" sz="quarter" idx="5"/>
          </p:nvPr>
        </p:nvSpPr>
        <p:spPr/>
        <p:txBody>
          <a:bodyPr/>
          <a:lstStyle/>
          <a:p>
            <a:fld id="{CBAC6A83-E7DE-4DC0-91D9-D5ECCB289B55}" type="slidenum">
              <a:rPr lang="en-US" smtClean="0"/>
              <a:t>4</a:t>
            </a:fld>
            <a:endParaRPr lang="en-US"/>
          </a:p>
        </p:txBody>
      </p:sp>
    </p:spTree>
    <p:extLst>
      <p:ext uri="{BB962C8B-B14F-4D97-AF65-F5344CB8AC3E}">
        <p14:creationId xmlns:p14="http://schemas.microsoft.com/office/powerpoint/2010/main" val="191771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5980"/>
            <a:ext cx="5793765" cy="4145501"/>
          </a:xfrm>
        </p:spPr>
        <p:txBody>
          <a:bodyPr/>
          <a:lstStyle/>
          <a:p>
            <a:pPr algn="l"/>
            <a:r>
              <a:rPr lang="en-US" sz="1300" dirty="0">
                <a:latin typeface="PTSans-Regular"/>
              </a:rPr>
              <a:t>While risk factors vary in prevalence among different racial and ethnic groups, people of color tend to have more limited access to health care. These underlying health conditions and differences in</a:t>
            </a:r>
          </a:p>
          <a:p>
            <a:pPr algn="l"/>
            <a:r>
              <a:rPr lang="en-US" sz="1300" dirty="0">
                <a:latin typeface="PTSans-Regular"/>
              </a:rPr>
              <a:t>access to health care may contribute to the higher rates of COVID-19 incidence, hospitalizations, and mortality among diverse racial and ethnic groups compared to whites.</a:t>
            </a:r>
          </a:p>
          <a:p>
            <a:pPr algn="l"/>
            <a:endParaRPr lang="en-US" sz="1300" dirty="0">
              <a:latin typeface="PTSans-Regular"/>
            </a:endParaRPr>
          </a:p>
          <a:p>
            <a:pPr algn="l"/>
            <a:r>
              <a:rPr lang="en-US" sz="1300" dirty="0">
                <a:latin typeface="PTSans-Regular"/>
              </a:rPr>
              <a:t>The number of Nevadans without health insurance has declined in recent years, largely due to Nevada’s decision in 2015 to expand Medicaid. However, despite these efforts, Nevada’s </a:t>
            </a:r>
            <a:r>
              <a:rPr lang="en-US" sz="1300" dirty="0" err="1">
                <a:latin typeface="PTSans-Regular"/>
              </a:rPr>
              <a:t>uninsurance</a:t>
            </a:r>
            <a:r>
              <a:rPr lang="en-US" sz="1300" dirty="0">
                <a:latin typeface="PTSans-Regular"/>
              </a:rPr>
              <a:t> rate was the seventh-highest in the nation in 2019. Roughly 338,700 Nevadans, or 11.0 percent of the  population, lack health insurance, compared to the national rate of 9.0 percent. As this figure shows, while the overall </a:t>
            </a:r>
            <a:r>
              <a:rPr lang="en-US" sz="1300" dirty="0" err="1">
                <a:latin typeface="PTSans-Regular"/>
              </a:rPr>
              <a:t>uninsurance</a:t>
            </a:r>
            <a:r>
              <a:rPr lang="en-US" sz="1300" dirty="0">
                <a:latin typeface="PTSans-Regular"/>
              </a:rPr>
              <a:t> rate has declined, there are marked disparities in </a:t>
            </a:r>
            <a:r>
              <a:rPr lang="en-US" sz="1300" dirty="0" err="1">
                <a:latin typeface="PTSans-Regular"/>
              </a:rPr>
              <a:t>uninsurance</a:t>
            </a:r>
            <a:r>
              <a:rPr lang="en-US" sz="1300" dirty="0">
                <a:latin typeface="PTSans-Regular"/>
              </a:rPr>
              <a:t> rates across racial groups. Whites, Asians and individuals identifying as biracial/multiracial have the lowest </a:t>
            </a:r>
            <a:r>
              <a:rPr lang="en-US" sz="1300" dirty="0" err="1">
                <a:latin typeface="PTSans-Regular"/>
              </a:rPr>
              <a:t>uninsurance</a:t>
            </a:r>
            <a:r>
              <a:rPr lang="en-US" sz="1300" dirty="0">
                <a:latin typeface="PTSans-Regular"/>
              </a:rPr>
              <a:t> rates at roughly 9.0%. In contrast, American Indians/Alaska Natives and individuals identifying as Other Race have </a:t>
            </a:r>
            <a:r>
              <a:rPr lang="en-US" sz="1300" dirty="0" err="1">
                <a:latin typeface="PTSans-Regular"/>
              </a:rPr>
              <a:t>uninsurance</a:t>
            </a:r>
            <a:r>
              <a:rPr lang="en-US" sz="1300" dirty="0">
                <a:latin typeface="PTSans-Regular"/>
              </a:rPr>
              <a:t> rates greater than 22 %, followed by Latinos at 20 %, and African Americans at 11 %.</a:t>
            </a:r>
          </a:p>
          <a:p>
            <a:pPr algn="l"/>
            <a:endParaRPr lang="en-US" sz="1300" dirty="0">
              <a:latin typeface="PTSans-Regular"/>
            </a:endParaRPr>
          </a:p>
          <a:p>
            <a:pPr algn="l"/>
            <a:endParaRPr lang="en-US" sz="1300" dirty="0"/>
          </a:p>
        </p:txBody>
      </p:sp>
      <p:sp>
        <p:nvSpPr>
          <p:cNvPr id="4" name="Slide Number Placeholder 3"/>
          <p:cNvSpPr>
            <a:spLocks noGrp="1"/>
          </p:cNvSpPr>
          <p:nvPr>
            <p:ph type="sldNum" sz="quarter" idx="5"/>
          </p:nvPr>
        </p:nvSpPr>
        <p:spPr/>
        <p:txBody>
          <a:bodyPr/>
          <a:lstStyle/>
          <a:p>
            <a:fld id="{CBAC6A83-E7DE-4DC0-91D9-D5ECCB289B55}" type="slidenum">
              <a:rPr lang="en-US" smtClean="0"/>
              <a:t>5</a:t>
            </a:fld>
            <a:endParaRPr lang="en-US"/>
          </a:p>
        </p:txBody>
      </p:sp>
    </p:spTree>
    <p:extLst>
      <p:ext uri="{BB962C8B-B14F-4D97-AF65-F5344CB8AC3E}">
        <p14:creationId xmlns:p14="http://schemas.microsoft.com/office/powerpoint/2010/main" val="239952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 color account for roughly half of all employment in the retail trade,</a:t>
            </a:r>
          </a:p>
          <a:p>
            <a:r>
              <a:rPr lang="en-US" dirty="0"/>
              <a:t>transportation, health care and social assistance, administrative, support and waste management services, and accommodation and food services sectors. Specifically, people of color account for almost two-thirds of all employment in the accommodation and food services sector, more than half of employment in administrative, support and waste management services, and exactly half in retail. Average wages in these three sectors are at least $20,000 lower than the average wage across all sectors in Nevada. The average wage in the sectors that employ significant people of color is often lower than the state average wage.</a:t>
            </a:r>
          </a:p>
          <a:p>
            <a:endParaRPr lang="en-US" dirty="0"/>
          </a:p>
        </p:txBody>
      </p:sp>
      <p:sp>
        <p:nvSpPr>
          <p:cNvPr id="4" name="Slide Number Placeholder 3"/>
          <p:cNvSpPr>
            <a:spLocks noGrp="1"/>
          </p:cNvSpPr>
          <p:nvPr>
            <p:ph type="sldNum" sz="quarter" idx="5"/>
          </p:nvPr>
        </p:nvSpPr>
        <p:spPr/>
        <p:txBody>
          <a:bodyPr/>
          <a:lstStyle/>
          <a:p>
            <a:fld id="{CBAC6A83-E7DE-4DC0-91D9-D5ECCB289B55}" type="slidenum">
              <a:rPr lang="en-US" smtClean="0"/>
              <a:t>6</a:t>
            </a:fld>
            <a:endParaRPr lang="en-US"/>
          </a:p>
        </p:txBody>
      </p:sp>
    </p:spTree>
    <p:extLst>
      <p:ext uri="{BB962C8B-B14F-4D97-AF65-F5344CB8AC3E}">
        <p14:creationId xmlns:p14="http://schemas.microsoft.com/office/powerpoint/2010/main" val="399852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 color account for roughly half of all employment in the retail trade,</a:t>
            </a:r>
          </a:p>
          <a:p>
            <a:r>
              <a:rPr lang="en-US" dirty="0"/>
              <a:t>transportation, health care and social assistance, administrative, support and waste management services, and accommodation and food services sectors. Specifically, people of color account for almost two-thirds of all employment in the accommodation and food services sector, more than half of employment in administrative, support and waste management services, and exactly half in retail. Average wages in these three sectors are at least $20,000 lower than the average wage across all sectors in Nevada. The average wage in the sectors that employ significant people of color is often lower than the state average wage.</a:t>
            </a:r>
          </a:p>
          <a:p>
            <a:endParaRPr lang="en-US" dirty="0"/>
          </a:p>
        </p:txBody>
      </p:sp>
      <p:sp>
        <p:nvSpPr>
          <p:cNvPr id="4" name="Slide Number Placeholder 3"/>
          <p:cNvSpPr>
            <a:spLocks noGrp="1"/>
          </p:cNvSpPr>
          <p:nvPr>
            <p:ph type="sldNum" sz="quarter" idx="5"/>
          </p:nvPr>
        </p:nvSpPr>
        <p:spPr/>
        <p:txBody>
          <a:bodyPr/>
          <a:lstStyle/>
          <a:p>
            <a:fld id="{CBAC6A83-E7DE-4DC0-91D9-D5ECCB289B55}" type="slidenum">
              <a:rPr lang="en-US" smtClean="0"/>
              <a:t>7</a:t>
            </a:fld>
            <a:endParaRPr lang="en-US"/>
          </a:p>
        </p:txBody>
      </p:sp>
    </p:spTree>
    <p:extLst>
      <p:ext uri="{BB962C8B-B14F-4D97-AF65-F5344CB8AC3E}">
        <p14:creationId xmlns:p14="http://schemas.microsoft.com/office/powerpoint/2010/main" val="126953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 color account for roughly half of all employment in the retail trade,</a:t>
            </a:r>
          </a:p>
          <a:p>
            <a:r>
              <a:rPr lang="en-US" dirty="0"/>
              <a:t>transportation, health care and social assistance, administrative, support and waste management services, and accommodation and food services sectors. Specifically, people of color account for almost two-thirds of all employment in the accommodation and food services sector, more than half of employment in administrative, support and waste management services, and exactly half in retail. Average wages in these three sectors are at least $20,000 lower than the average wage across all sectors in Nevada. The average wage in the sectors that employ significant people of color is often lower than the state average wage.</a:t>
            </a:r>
          </a:p>
          <a:p>
            <a:endParaRPr lang="en-US" dirty="0"/>
          </a:p>
        </p:txBody>
      </p:sp>
      <p:sp>
        <p:nvSpPr>
          <p:cNvPr id="4" name="Slide Number Placeholder 3"/>
          <p:cNvSpPr>
            <a:spLocks noGrp="1"/>
          </p:cNvSpPr>
          <p:nvPr>
            <p:ph type="sldNum" sz="quarter" idx="5"/>
          </p:nvPr>
        </p:nvSpPr>
        <p:spPr/>
        <p:txBody>
          <a:bodyPr/>
          <a:lstStyle/>
          <a:p>
            <a:fld id="{CBAC6A83-E7DE-4DC0-91D9-D5ECCB289B55}" type="slidenum">
              <a:rPr lang="en-US" smtClean="0"/>
              <a:t>8</a:t>
            </a:fld>
            <a:endParaRPr lang="en-US"/>
          </a:p>
        </p:txBody>
      </p:sp>
    </p:spTree>
    <p:extLst>
      <p:ext uri="{BB962C8B-B14F-4D97-AF65-F5344CB8AC3E}">
        <p14:creationId xmlns:p14="http://schemas.microsoft.com/office/powerpoint/2010/main" val="34986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829C0B-A83E-4C1D-A4A8-D058452AEBB6}"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65017-1EBC-4C34-BC5B-D00FF47A8832}" type="slidenum">
              <a:rPr lang="en-US" smtClean="0"/>
              <a:t>‹#›</a:t>
            </a:fld>
            <a:endParaRPr lang="en-US"/>
          </a:p>
        </p:txBody>
      </p:sp>
    </p:spTree>
    <p:extLst>
      <p:ext uri="{BB962C8B-B14F-4D97-AF65-F5344CB8AC3E}">
        <p14:creationId xmlns:p14="http://schemas.microsoft.com/office/powerpoint/2010/main" val="93910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29C0B-A83E-4C1D-A4A8-D058452AEBB6}"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65017-1EBC-4C34-BC5B-D00FF47A8832}" type="slidenum">
              <a:rPr lang="en-US" smtClean="0"/>
              <a:t>‹#›</a:t>
            </a:fld>
            <a:endParaRPr lang="en-US"/>
          </a:p>
        </p:txBody>
      </p:sp>
    </p:spTree>
    <p:extLst>
      <p:ext uri="{BB962C8B-B14F-4D97-AF65-F5344CB8AC3E}">
        <p14:creationId xmlns:p14="http://schemas.microsoft.com/office/powerpoint/2010/main" val="177522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29C0B-A83E-4C1D-A4A8-D058452AEBB6}"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65017-1EBC-4C34-BC5B-D00FF47A8832}" type="slidenum">
              <a:rPr lang="en-US" smtClean="0"/>
              <a:t>‹#›</a:t>
            </a:fld>
            <a:endParaRPr lang="en-US"/>
          </a:p>
        </p:txBody>
      </p:sp>
    </p:spTree>
    <p:extLst>
      <p:ext uri="{BB962C8B-B14F-4D97-AF65-F5344CB8AC3E}">
        <p14:creationId xmlns:p14="http://schemas.microsoft.com/office/powerpoint/2010/main" val="141279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29C0B-A83E-4C1D-A4A8-D058452AEBB6}"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65017-1EBC-4C34-BC5B-D00FF47A8832}" type="slidenum">
              <a:rPr lang="en-US" smtClean="0"/>
              <a:t>‹#›</a:t>
            </a:fld>
            <a:endParaRPr lang="en-US"/>
          </a:p>
        </p:txBody>
      </p:sp>
    </p:spTree>
    <p:extLst>
      <p:ext uri="{BB962C8B-B14F-4D97-AF65-F5344CB8AC3E}">
        <p14:creationId xmlns:p14="http://schemas.microsoft.com/office/powerpoint/2010/main" val="147866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29C0B-A83E-4C1D-A4A8-D058452AEBB6}"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65017-1EBC-4C34-BC5B-D00FF47A8832}" type="slidenum">
              <a:rPr lang="en-US" smtClean="0"/>
              <a:t>‹#›</a:t>
            </a:fld>
            <a:endParaRPr lang="en-US"/>
          </a:p>
        </p:txBody>
      </p:sp>
    </p:spTree>
    <p:extLst>
      <p:ext uri="{BB962C8B-B14F-4D97-AF65-F5344CB8AC3E}">
        <p14:creationId xmlns:p14="http://schemas.microsoft.com/office/powerpoint/2010/main" val="276167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829C0B-A83E-4C1D-A4A8-D058452AEBB6}"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65017-1EBC-4C34-BC5B-D00FF47A8832}" type="slidenum">
              <a:rPr lang="en-US" smtClean="0"/>
              <a:t>‹#›</a:t>
            </a:fld>
            <a:endParaRPr lang="en-US"/>
          </a:p>
        </p:txBody>
      </p:sp>
    </p:spTree>
    <p:extLst>
      <p:ext uri="{BB962C8B-B14F-4D97-AF65-F5344CB8AC3E}">
        <p14:creationId xmlns:p14="http://schemas.microsoft.com/office/powerpoint/2010/main" val="352540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829C0B-A83E-4C1D-A4A8-D058452AEBB6}"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65017-1EBC-4C34-BC5B-D00FF47A8832}" type="slidenum">
              <a:rPr lang="en-US" smtClean="0"/>
              <a:t>‹#›</a:t>
            </a:fld>
            <a:endParaRPr lang="en-US"/>
          </a:p>
        </p:txBody>
      </p:sp>
    </p:spTree>
    <p:extLst>
      <p:ext uri="{BB962C8B-B14F-4D97-AF65-F5344CB8AC3E}">
        <p14:creationId xmlns:p14="http://schemas.microsoft.com/office/powerpoint/2010/main" val="23731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829C0B-A83E-4C1D-A4A8-D058452AEBB6}"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65017-1EBC-4C34-BC5B-D00FF47A8832}" type="slidenum">
              <a:rPr lang="en-US" smtClean="0"/>
              <a:t>‹#›</a:t>
            </a:fld>
            <a:endParaRPr lang="en-US"/>
          </a:p>
        </p:txBody>
      </p:sp>
    </p:spTree>
    <p:extLst>
      <p:ext uri="{BB962C8B-B14F-4D97-AF65-F5344CB8AC3E}">
        <p14:creationId xmlns:p14="http://schemas.microsoft.com/office/powerpoint/2010/main" val="328880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29C0B-A83E-4C1D-A4A8-D058452AEBB6}"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F65017-1EBC-4C34-BC5B-D00FF47A8832}" type="slidenum">
              <a:rPr lang="en-US" smtClean="0"/>
              <a:t>‹#›</a:t>
            </a:fld>
            <a:endParaRPr lang="en-US"/>
          </a:p>
        </p:txBody>
      </p:sp>
    </p:spTree>
    <p:extLst>
      <p:ext uri="{BB962C8B-B14F-4D97-AF65-F5344CB8AC3E}">
        <p14:creationId xmlns:p14="http://schemas.microsoft.com/office/powerpoint/2010/main" val="195127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829C0B-A83E-4C1D-A4A8-D058452AEBB6}"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65017-1EBC-4C34-BC5B-D00FF47A8832}" type="slidenum">
              <a:rPr lang="en-US" smtClean="0"/>
              <a:t>‹#›</a:t>
            </a:fld>
            <a:endParaRPr lang="en-US"/>
          </a:p>
        </p:txBody>
      </p:sp>
    </p:spTree>
    <p:extLst>
      <p:ext uri="{BB962C8B-B14F-4D97-AF65-F5344CB8AC3E}">
        <p14:creationId xmlns:p14="http://schemas.microsoft.com/office/powerpoint/2010/main" val="70918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829C0B-A83E-4C1D-A4A8-D058452AEBB6}"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65017-1EBC-4C34-BC5B-D00FF47A8832}" type="slidenum">
              <a:rPr lang="en-US" smtClean="0"/>
              <a:t>‹#›</a:t>
            </a:fld>
            <a:endParaRPr lang="en-US"/>
          </a:p>
        </p:txBody>
      </p:sp>
    </p:spTree>
    <p:extLst>
      <p:ext uri="{BB962C8B-B14F-4D97-AF65-F5344CB8AC3E}">
        <p14:creationId xmlns:p14="http://schemas.microsoft.com/office/powerpoint/2010/main" val="15887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4"/>
            </p:custDataLst>
            <p:extLst>
              <p:ext uri="{D42A27DB-BD31-4B8C-83A1-F6EECF244321}">
                <p14:modId xmlns:p14="http://schemas.microsoft.com/office/powerpoint/2010/main" val="1651393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3" name="think-cell Slide" r:id="rId16" imgW="395" imgH="396" progId="TCLayout.ActiveDocument.1">
                  <p:embed/>
                </p:oleObj>
              </mc:Choice>
              <mc:Fallback>
                <p:oleObj name="think-cell Slide" r:id="rId16" imgW="395" imgH="396"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29C0B-A83E-4C1D-A4A8-D058452AEBB6}" type="datetimeFigureOut">
              <a:rPr lang="en-US" smtClean="0"/>
              <a:t>9/10/2020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65017-1EBC-4C34-BC5B-D00FF47A8832}" type="slidenum">
              <a:rPr lang="en-US" smtClean="0"/>
              <a:t>‹#›</a:t>
            </a:fld>
            <a:endParaRPr lang="en-US"/>
          </a:p>
        </p:txBody>
      </p:sp>
    </p:spTree>
    <p:extLst>
      <p:ext uri="{BB962C8B-B14F-4D97-AF65-F5344CB8AC3E}">
        <p14:creationId xmlns:p14="http://schemas.microsoft.com/office/powerpoint/2010/main" val="42442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11" Type="http://schemas.openxmlformats.org/officeDocument/2006/relationships/image" Target="../media/image6.jpeg"/><Relationship Id="rId5" Type="http://schemas.openxmlformats.org/officeDocument/2006/relationships/oleObject" Target="../embeddings/oleObject2.bin"/><Relationship Id="rId10" Type="http://schemas.openxmlformats.org/officeDocument/2006/relationships/image" Target="../media/image5.jpeg"/><Relationship Id="rId4" Type="http://schemas.openxmlformats.org/officeDocument/2006/relationships/slideLayout" Target="../slideLayouts/slideLayout1.xml"/><Relationship Id="rId9"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image" Target="../media/image1.emf"/><Relationship Id="rId3" Type="http://schemas.openxmlformats.org/officeDocument/2006/relationships/tags" Target="../tags/tag44.xml"/><Relationship Id="rId21" Type="http://schemas.openxmlformats.org/officeDocument/2006/relationships/tags" Target="../tags/tag6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oleObject" Target="../embeddings/oleObject11.bin"/><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vmlDrawing" Target="../drawings/vmlDrawing11.v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slideLayout" Target="../slideLayouts/slideLayout2.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tags" Target="../tags/tag64.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chart" Target="../charts/char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Layout" Target="../slideLayouts/slideLayout2.xml"/><Relationship Id="rId10" Type="http://schemas.openxmlformats.org/officeDocument/2006/relationships/image" Target="../media/image14.png"/><Relationship Id="rId4" Type="http://schemas.openxmlformats.org/officeDocument/2006/relationships/tags" Target="../tags/tag67.xml"/><Relationship Id="rId9"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69.xml"/><Relationship Id="rId7" Type="http://schemas.openxmlformats.org/officeDocument/2006/relationships/image" Target="../media/image3.png"/><Relationship Id="rId2" Type="http://schemas.openxmlformats.org/officeDocument/2006/relationships/tags" Target="../tags/tag68.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info@guinncenter.org" TargetMode="External"/><Relationship Id="rId3" Type="http://schemas.openxmlformats.org/officeDocument/2006/relationships/tags" Target="../tags/tag71.xml"/><Relationship Id="rId7" Type="http://schemas.openxmlformats.org/officeDocument/2006/relationships/hyperlink" Target="http://www.guinncenter.org/" TargetMode="External"/><Relationship Id="rId2" Type="http://schemas.openxmlformats.org/officeDocument/2006/relationships/tags" Target="../tags/tag70.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10" Type="http://schemas.openxmlformats.org/officeDocument/2006/relationships/image" Target="../media/image4.svg"/><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10" Type="http://schemas.openxmlformats.org/officeDocument/2006/relationships/image" Target="../media/image7.png"/><Relationship Id="rId4" Type="http://schemas.openxmlformats.org/officeDocument/2006/relationships/slideLayout" Target="../slideLayouts/slideLayout2.xml"/><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xml"/><Relationship Id="rId10" Type="http://schemas.openxmlformats.org/officeDocument/2006/relationships/image" Target="../media/image8.png"/><Relationship Id="rId4" Type="http://schemas.openxmlformats.org/officeDocument/2006/relationships/slideLayout" Target="../slideLayouts/slideLayout2.xml"/><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3.xml"/><Relationship Id="rId10" Type="http://schemas.openxmlformats.org/officeDocument/2006/relationships/image" Target="../media/image9.png"/><Relationship Id="rId4" Type="http://schemas.openxmlformats.org/officeDocument/2006/relationships/slideLayout" Target="../slideLayouts/slideLayout2.xml"/><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0.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4.sv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tags" Target="../tags/tag16.xml"/><Relationship Id="rId11" Type="http://schemas.openxmlformats.org/officeDocument/2006/relationships/image" Target="../media/image3.png"/><Relationship Id="rId5" Type="http://schemas.openxmlformats.org/officeDocument/2006/relationships/tags" Target="../tags/tag15.xml"/><Relationship Id="rId10" Type="http://schemas.openxmlformats.org/officeDocument/2006/relationships/image" Target="../media/image1.emf"/><Relationship Id="rId4" Type="http://schemas.openxmlformats.org/officeDocument/2006/relationships/tags" Target="../tags/tag14.xml"/><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1.png"/><Relationship Id="rId3" Type="http://schemas.openxmlformats.org/officeDocument/2006/relationships/tags" Target="../tags/tag18.xml"/><Relationship Id="rId7" Type="http://schemas.openxmlformats.org/officeDocument/2006/relationships/slideLayout" Target="../slideLayouts/slideLayout2.xml"/><Relationship Id="rId12" Type="http://schemas.openxmlformats.org/officeDocument/2006/relationships/image" Target="../media/image4.svg"/><Relationship Id="rId2" Type="http://schemas.openxmlformats.org/officeDocument/2006/relationships/tags" Target="../tags/tag17.xml"/><Relationship Id="rId1" Type="http://schemas.openxmlformats.org/officeDocument/2006/relationships/vmlDrawing" Target="../drawings/vmlDrawing7.vml"/><Relationship Id="rId6" Type="http://schemas.openxmlformats.org/officeDocument/2006/relationships/tags" Target="../tags/tag21.xml"/><Relationship Id="rId11" Type="http://schemas.openxmlformats.org/officeDocument/2006/relationships/image" Target="../media/image3.png"/><Relationship Id="rId5" Type="http://schemas.openxmlformats.org/officeDocument/2006/relationships/tags" Target="../tags/tag20.xml"/><Relationship Id="rId10" Type="http://schemas.openxmlformats.org/officeDocument/2006/relationships/image" Target="../media/image1.emf"/><Relationship Id="rId4" Type="http://schemas.openxmlformats.org/officeDocument/2006/relationships/tags" Target="../tags/tag19.xml"/><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12.png"/><Relationship Id="rId3" Type="http://schemas.openxmlformats.org/officeDocument/2006/relationships/tags" Target="../tags/tag23.xml"/><Relationship Id="rId7" Type="http://schemas.openxmlformats.org/officeDocument/2006/relationships/slideLayout" Target="../slideLayouts/slideLayout2.xml"/><Relationship Id="rId12" Type="http://schemas.openxmlformats.org/officeDocument/2006/relationships/image" Target="../media/image4.svg"/><Relationship Id="rId2" Type="http://schemas.openxmlformats.org/officeDocument/2006/relationships/tags" Target="../tags/tag22.xml"/><Relationship Id="rId1" Type="http://schemas.openxmlformats.org/officeDocument/2006/relationships/vmlDrawing" Target="../drawings/vmlDrawing8.vml"/><Relationship Id="rId6" Type="http://schemas.openxmlformats.org/officeDocument/2006/relationships/tags" Target="../tags/tag26.xml"/><Relationship Id="rId11" Type="http://schemas.openxmlformats.org/officeDocument/2006/relationships/image" Target="../media/image3.png"/><Relationship Id="rId5" Type="http://schemas.openxmlformats.org/officeDocument/2006/relationships/tags" Target="../tags/tag25.xml"/><Relationship Id="rId10" Type="http://schemas.openxmlformats.org/officeDocument/2006/relationships/image" Target="../media/image1.emf"/><Relationship Id="rId4" Type="http://schemas.openxmlformats.org/officeDocument/2006/relationships/tags" Target="../tags/tag24.xml"/><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13.png"/><Relationship Id="rId3" Type="http://schemas.openxmlformats.org/officeDocument/2006/relationships/tags" Target="../tags/tag28.xml"/><Relationship Id="rId7" Type="http://schemas.openxmlformats.org/officeDocument/2006/relationships/slideLayout" Target="../slideLayouts/slideLayout2.xml"/><Relationship Id="rId12" Type="http://schemas.openxmlformats.org/officeDocument/2006/relationships/image" Target="../media/image4.svg"/><Relationship Id="rId2" Type="http://schemas.openxmlformats.org/officeDocument/2006/relationships/tags" Target="../tags/tag27.xml"/><Relationship Id="rId1" Type="http://schemas.openxmlformats.org/officeDocument/2006/relationships/vmlDrawing" Target="../drawings/vmlDrawing9.vml"/><Relationship Id="rId6" Type="http://schemas.openxmlformats.org/officeDocument/2006/relationships/tags" Target="../tags/tag31.xml"/><Relationship Id="rId11" Type="http://schemas.openxmlformats.org/officeDocument/2006/relationships/image" Target="../media/image3.png"/><Relationship Id="rId5" Type="http://schemas.openxmlformats.org/officeDocument/2006/relationships/tags" Target="../tags/tag30.xml"/><Relationship Id="rId10" Type="http://schemas.openxmlformats.org/officeDocument/2006/relationships/image" Target="../media/image1.emf"/><Relationship Id="rId4" Type="http://schemas.openxmlformats.org/officeDocument/2006/relationships/tags" Target="../tags/tag29.xml"/><Relationship Id="rId9"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slideLayout" Target="../slideLayouts/slideLayout2.xml"/><Relationship Id="rId18" Type="http://schemas.openxmlformats.org/officeDocument/2006/relationships/image" Target="../media/image4.sv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3.png"/><Relationship Id="rId2" Type="http://schemas.openxmlformats.org/officeDocument/2006/relationships/tags" Target="../tags/tag32.xml"/><Relationship Id="rId16" Type="http://schemas.openxmlformats.org/officeDocument/2006/relationships/chart" Target="../charts/chart1.xml"/><Relationship Id="rId1" Type="http://schemas.openxmlformats.org/officeDocument/2006/relationships/vmlDrawing" Target="../drawings/vmlDrawing10.v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image" Target="../media/image1.emf"/><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3352553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2"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b="1" dirty="0">
              <a:latin typeface="PT Serif"/>
              <a:ea typeface="+mj-ea"/>
              <a:cs typeface="+mj-cs"/>
              <a:sym typeface="PT Serif"/>
            </a:endParaRPr>
          </a:p>
        </p:txBody>
      </p:sp>
      <p:sp>
        <p:nvSpPr>
          <p:cNvPr id="2" name="Title 1">
            <a:extLst>
              <a:ext uri="{FF2B5EF4-FFF2-40B4-BE49-F238E27FC236}">
                <a16:creationId xmlns:a16="http://schemas.microsoft.com/office/drawing/2014/main" id="{ED991F15-FB68-4CE6-B7A9-E82ACC81115E}"/>
              </a:ext>
            </a:extLst>
          </p:cNvPr>
          <p:cNvSpPr>
            <a:spLocks noGrp="1"/>
          </p:cNvSpPr>
          <p:nvPr>
            <p:ph type="ctrTitle"/>
          </p:nvPr>
        </p:nvSpPr>
        <p:spPr>
          <a:xfrm>
            <a:off x="1179052" y="684483"/>
            <a:ext cx="7568342" cy="2576509"/>
          </a:xfrm>
        </p:spPr>
        <p:txBody>
          <a:bodyPr>
            <a:noAutofit/>
          </a:bodyPr>
          <a:lstStyle/>
          <a:p>
            <a:pPr algn="l"/>
            <a:r>
              <a:rPr lang="en-US" sz="4800" b="1" dirty="0">
                <a:latin typeface="PT Serif"/>
              </a:rPr>
              <a:t>The Impacts of COVID-19 and Eviction Risk in Nevada</a:t>
            </a:r>
          </a:p>
        </p:txBody>
      </p:sp>
      <p:sp>
        <p:nvSpPr>
          <p:cNvPr id="6" name="Rectangle 5">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C0C4DE8-7135-416A-AFE5-43C6225F1280}"/>
              </a:ext>
            </a:extLst>
          </p:cNvPr>
          <p:cNvSpPr txBox="1">
            <a:spLocks/>
          </p:cNvSpPr>
          <p:nvPr/>
        </p:nvSpPr>
        <p:spPr>
          <a:xfrm>
            <a:off x="1225491" y="3445130"/>
            <a:ext cx="3269389" cy="907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solidFill>
                  <a:srgbClr val="928E96"/>
                </a:solidFill>
                <a:latin typeface="PT Serif"/>
              </a:rPr>
              <a:t>September 2020</a:t>
            </a:r>
          </a:p>
        </p:txBody>
      </p:sp>
      <p:pic>
        <p:nvPicPr>
          <p:cNvPr id="7" name="Picture 6" descr="A picture containing person, jumping, board, doing&#10;&#10;Description automatically generated">
            <a:extLst>
              <a:ext uri="{FF2B5EF4-FFF2-40B4-BE49-F238E27FC236}">
                <a16:creationId xmlns:a16="http://schemas.microsoft.com/office/drawing/2014/main" id="{913D5FA7-A016-4E61-BFA8-DE824ECEB2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0220" y="2007447"/>
            <a:ext cx="3178657" cy="4166069"/>
          </a:xfrm>
          <a:prstGeom prst="rect">
            <a:avLst/>
          </a:prstGeom>
        </p:spPr>
      </p:pic>
      <p:pic>
        <p:nvPicPr>
          <p:cNvPr id="5" name="Graphic 4">
            <a:extLst>
              <a:ext uri="{FF2B5EF4-FFF2-40B4-BE49-F238E27FC236}">
                <a16:creationId xmlns:a16="http://schemas.microsoft.com/office/drawing/2014/main" id="{8BD65619-E910-46DF-BA95-97C50012DE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80953" y="5780577"/>
            <a:ext cx="2300995" cy="785878"/>
          </a:xfrm>
          <a:prstGeom prst="rect">
            <a:avLst/>
          </a:prstGeom>
        </p:spPr>
      </p:pic>
      <p:sp>
        <p:nvSpPr>
          <p:cNvPr id="4" name="Title 1">
            <a:extLst>
              <a:ext uri="{FF2B5EF4-FFF2-40B4-BE49-F238E27FC236}">
                <a16:creationId xmlns:a16="http://schemas.microsoft.com/office/drawing/2014/main" id="{0FC17BD6-D335-453F-8EC3-ECF9BF9CD6F0}"/>
              </a:ext>
            </a:extLst>
          </p:cNvPr>
          <p:cNvSpPr txBox="1">
            <a:spLocks/>
          </p:cNvSpPr>
          <p:nvPr/>
        </p:nvSpPr>
        <p:spPr>
          <a:xfrm>
            <a:off x="1225491" y="4834476"/>
            <a:ext cx="6243944" cy="907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latin typeface="PT Serif"/>
              </a:rPr>
              <a:t>Nancy </a:t>
            </a:r>
            <a:r>
              <a:rPr lang="en-US" sz="3000" b="1" dirty="0" err="1">
                <a:latin typeface="PT Serif"/>
              </a:rPr>
              <a:t>Brune</a:t>
            </a:r>
            <a:r>
              <a:rPr lang="en-US" sz="3000" b="1" dirty="0">
                <a:latin typeface="PT Serif"/>
              </a:rPr>
              <a:t>, Ph.D. </a:t>
            </a:r>
          </a:p>
          <a:p>
            <a:pPr algn="l"/>
            <a:r>
              <a:rPr lang="en-US" sz="3000" b="1" dirty="0">
                <a:latin typeface="PT Serif"/>
              </a:rPr>
              <a:t>Executive Director</a:t>
            </a:r>
          </a:p>
        </p:txBody>
      </p:sp>
      <p:grpSp>
        <p:nvGrpSpPr>
          <p:cNvPr id="13" name="Group 12">
            <a:extLst>
              <a:ext uri="{FF2B5EF4-FFF2-40B4-BE49-F238E27FC236}">
                <a16:creationId xmlns:a16="http://schemas.microsoft.com/office/drawing/2014/main" id="{93046BFF-4EC8-44EF-B122-6F068FF5D5DD}"/>
              </a:ext>
            </a:extLst>
          </p:cNvPr>
          <p:cNvGrpSpPr/>
          <p:nvPr/>
        </p:nvGrpSpPr>
        <p:grpSpPr>
          <a:xfrm>
            <a:off x="4645809" y="5288350"/>
            <a:ext cx="5280025" cy="1492250"/>
            <a:chOff x="0" y="0"/>
            <a:chExt cx="5280025" cy="1492467"/>
          </a:xfrm>
        </p:grpSpPr>
        <p:pic>
          <p:nvPicPr>
            <p:cNvPr id="14" name="Picture 13" descr="A person looking at the camera&#10;&#10;Description automatically generated">
              <a:extLst>
                <a:ext uri="{FF2B5EF4-FFF2-40B4-BE49-F238E27FC236}">
                  <a16:creationId xmlns:a16="http://schemas.microsoft.com/office/drawing/2014/main" id="{17D15D73-9260-4938-B171-FDA06CC82F74}"/>
                </a:ext>
              </a:extLst>
            </p:cNvPr>
            <p:cNvPicPr preferRelativeResize="0">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2615184" cy="1471791"/>
            </a:xfrm>
            <a:prstGeom prst="rect">
              <a:avLst/>
            </a:prstGeom>
          </p:spPr>
        </p:pic>
        <p:pic>
          <p:nvPicPr>
            <p:cNvPr id="15" name="Picture 14" descr="A person sitting in a chair talking on the phone&#10;&#10;Description automatically generated">
              <a:extLst>
                <a:ext uri="{FF2B5EF4-FFF2-40B4-BE49-F238E27FC236}">
                  <a16:creationId xmlns:a16="http://schemas.microsoft.com/office/drawing/2014/main" id="{8E5D0728-1E26-49D0-84DE-9DDB538942E1}"/>
                </a:ext>
              </a:extLst>
            </p:cNvPr>
            <p:cNvPicPr preferRelativeResize="0">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40656" y="0"/>
              <a:ext cx="2239369" cy="1492467"/>
            </a:xfrm>
            <a:prstGeom prst="rect">
              <a:avLst/>
            </a:prstGeom>
          </p:spPr>
        </p:pic>
      </p:grpSp>
    </p:spTree>
    <p:extLst>
      <p:ext uri="{BB962C8B-B14F-4D97-AF65-F5344CB8AC3E}">
        <p14:creationId xmlns:p14="http://schemas.microsoft.com/office/powerpoint/2010/main" val="403985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076906-45E7-4F5E-BFE2-6AB1C87821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1" name="think-cell Slide" r:id="rId25" imgW="395" imgH="396" progId="TCLayout.ActiveDocument.1">
                  <p:embed/>
                </p:oleObj>
              </mc:Choice>
              <mc:Fallback>
                <p:oleObj name="think-cell Slide" r:id="rId25" imgW="395" imgH="396" progId="TCLayout.ActiveDocument.1">
                  <p:embed/>
                  <p:pic>
                    <p:nvPicPr>
                      <p:cNvPr id="4" name="Object 3" hidden="1">
                        <a:extLst>
                          <a:ext uri="{FF2B5EF4-FFF2-40B4-BE49-F238E27FC236}">
                            <a16:creationId xmlns:a16="http://schemas.microsoft.com/office/drawing/2014/main" id="{82076906-45E7-4F5E-BFE2-6AB1C8782175}"/>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BC8475F-B1FD-4834-AD19-24EB6C94EDE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1400" u="none" strike="noStrike" kern="1200" cap="none" spc="0" normalizeH="0" noProof="0" dirty="0">
              <a:ln>
                <a:noFill/>
              </a:ln>
              <a:solidFill>
                <a:prstClr val="white"/>
              </a:solidFill>
              <a:effectLst/>
              <a:uLnTx/>
              <a:uFillTx/>
              <a:latin typeface="PT Sans" panose="020B0503020203020204"/>
              <a:sym typeface="PT Sans" panose="020B0503020203020204"/>
            </a:endParaRPr>
          </a:p>
        </p:txBody>
      </p:sp>
      <p:sp>
        <p:nvSpPr>
          <p:cNvPr id="49" name="Title 1">
            <a:extLst>
              <a:ext uri="{FF2B5EF4-FFF2-40B4-BE49-F238E27FC236}">
                <a16:creationId xmlns:a16="http://schemas.microsoft.com/office/drawing/2014/main" id="{A0150EC9-7E7D-4648-AC38-2A7BCBFB2EF6}"/>
              </a:ext>
            </a:extLst>
          </p:cNvPr>
          <p:cNvSpPr txBox="1">
            <a:spLocks/>
          </p:cNvSpPr>
          <p:nvPr/>
        </p:nvSpPr>
        <p:spPr>
          <a:xfrm>
            <a:off x="856377" y="958229"/>
            <a:ext cx="11481759" cy="583902"/>
          </a:xfrm>
          <a:prstGeom prst="rect">
            <a:avLst/>
          </a:prstGeom>
        </p:spPr>
        <p:txBody>
          <a:bodyPr vert="horz" lIns="91440" tIns="45720" rIns="91440" bIns="45720" rtlCol="0" anchor="b">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300" b="1" cap="none" dirty="0">
                <a:solidFill>
                  <a:schemeClr val="tx1"/>
                </a:solidFill>
                <a:latin typeface="PT Serif"/>
              </a:rPr>
              <a:t>The COVID-19 eviction crisis will have 3 phases; of the ~300K Nevadans at risk of eviction, people of color, low-income &amp; undocumented renters are most vulnerable </a:t>
            </a:r>
          </a:p>
          <a:p>
            <a:endParaRPr lang="en-US" sz="2300" b="1" cap="none" dirty="0">
              <a:solidFill>
                <a:schemeClr val="tx1"/>
              </a:solidFill>
              <a:latin typeface="PT Serif"/>
            </a:endParaRPr>
          </a:p>
        </p:txBody>
      </p:sp>
      <p:sp>
        <p:nvSpPr>
          <p:cNvPr id="52" name="Rectangle 51"/>
          <p:cNvSpPr/>
          <p:nvPr/>
        </p:nvSpPr>
        <p:spPr>
          <a:xfrm>
            <a:off x="9310254" y="2428875"/>
            <a:ext cx="2586471" cy="2676301"/>
          </a:xfrm>
          <a:prstGeom prst="rect">
            <a:avLst/>
          </a:prstGeom>
          <a:solidFill>
            <a:srgbClr val="928E96">
              <a:alpha val="7000"/>
            </a:srgbClr>
          </a:solidFill>
          <a:ln w="19050" cap="flat" cmpd="sng" algn="ctr">
            <a:solidFill>
              <a:srgbClr val="928E96"/>
            </a:solidFill>
            <a:prstDash val="solid"/>
          </a:ln>
          <a:effectLst/>
        </p:spPr>
        <p:txBody>
          <a:bodyPr tIns="88203" bIns="88203" rtlCol="0" anchor="ctr" anchorCtr="0"/>
          <a:lstStyle/>
          <a:p>
            <a:pPr algn="ctr" defTabSz="896112" fontAlgn="auto">
              <a:spcBef>
                <a:spcPts val="0"/>
              </a:spcBef>
              <a:spcAft>
                <a:spcPts val="0"/>
              </a:spcAft>
              <a:defRPr/>
            </a:pPr>
            <a:endParaRPr lang="en-US" sz="1176" kern="0" dirty="0">
              <a:solidFill>
                <a:srgbClr val="000000"/>
              </a:solidFill>
              <a:latin typeface="+mn-lt"/>
              <a:cs typeface="Arial" pitchFamily="34" charset="0"/>
            </a:endParaRPr>
          </a:p>
        </p:txBody>
      </p:sp>
      <p:sp>
        <p:nvSpPr>
          <p:cNvPr id="55" name="Rectangle 35"/>
          <p:cNvSpPr txBox="1">
            <a:spLocks noChangeArrowheads="1"/>
          </p:cNvSpPr>
          <p:nvPr>
            <p:custDataLst>
              <p:tags r:id="rId4"/>
            </p:custDataLst>
          </p:nvPr>
        </p:nvSpPr>
        <p:spPr bwMode="gray">
          <a:xfrm>
            <a:off x="3098075" y="2976048"/>
            <a:ext cx="22558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77863" rtl="0" eaLnBrk="1" fontAlgn="base" latinLnBrk="0" hangingPunct="1">
              <a:lnSpc>
                <a:spcPct val="100000"/>
              </a:lnSpc>
              <a:spcBef>
                <a:spcPct val="0"/>
              </a:spcBef>
              <a:spcAft>
                <a:spcPct val="0"/>
              </a:spcAft>
              <a:buClr>
                <a:srgbClr val="3D3D3D"/>
              </a:buClr>
              <a:buSzTx/>
              <a:buFontTx/>
              <a:buNone/>
              <a:tabLst/>
              <a:defRPr/>
            </a:pPr>
            <a:r>
              <a:rPr kumimoji="0" lang="en-US" sz="1600" b="1" i="0" u="none" strike="noStrike" kern="1200" cap="none" spc="0" normalizeH="0" baseline="0" noProof="0" dirty="0">
                <a:ln>
                  <a:noFill/>
                </a:ln>
                <a:solidFill>
                  <a:srgbClr val="682977"/>
                </a:solidFill>
                <a:effectLst/>
                <a:uLnTx/>
                <a:uFillTx/>
                <a:latin typeface="Franklin Gothic Book" panose="020B0502020104020203"/>
                <a:ea typeface="+mn-ea"/>
                <a:cs typeface="+mn-cs"/>
              </a:rPr>
              <a:t>Vulnerable Once</a:t>
            </a:r>
            <a:r>
              <a:rPr kumimoji="0" lang="en-US" sz="1600" b="1" i="0" u="none" strike="noStrike" kern="1200" cap="none" spc="0" normalizeH="0" noProof="0" dirty="0">
                <a:ln>
                  <a:noFill/>
                </a:ln>
                <a:solidFill>
                  <a:srgbClr val="682977"/>
                </a:solidFill>
                <a:effectLst/>
                <a:uLnTx/>
                <a:uFillTx/>
                <a:latin typeface="Franklin Gothic Book" panose="020B0502020104020203"/>
                <a:ea typeface="+mn-ea"/>
                <a:cs typeface="+mn-cs"/>
              </a:rPr>
              <a:t> Moratorium Expires</a:t>
            </a:r>
            <a:endParaRPr kumimoji="0" lang="en-US" sz="1600" b="1" i="0" u="none" strike="noStrike" kern="1200" cap="none" spc="0" normalizeH="0" baseline="0" noProof="0" dirty="0">
              <a:ln>
                <a:noFill/>
              </a:ln>
              <a:solidFill>
                <a:srgbClr val="682977"/>
              </a:solidFill>
              <a:effectLst/>
              <a:uLnTx/>
              <a:uFillTx/>
              <a:latin typeface="Franklin Gothic Book" panose="020B0502020104020203"/>
              <a:ea typeface="+mn-ea"/>
              <a:cs typeface="+mn-cs"/>
            </a:endParaRPr>
          </a:p>
        </p:txBody>
      </p:sp>
      <p:sp>
        <p:nvSpPr>
          <p:cNvPr id="57" name="Rectangle 35"/>
          <p:cNvSpPr txBox="1">
            <a:spLocks noChangeArrowheads="1"/>
          </p:cNvSpPr>
          <p:nvPr>
            <p:custDataLst>
              <p:tags r:id="rId5"/>
            </p:custDataLst>
          </p:nvPr>
        </p:nvSpPr>
        <p:spPr bwMode="gray">
          <a:xfrm>
            <a:off x="6877047" y="2206903"/>
            <a:ext cx="22066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77863" rtl="0" eaLnBrk="1" fontAlgn="base" latinLnBrk="0" hangingPunct="1">
              <a:lnSpc>
                <a:spcPct val="100000"/>
              </a:lnSpc>
              <a:spcBef>
                <a:spcPct val="0"/>
              </a:spcBef>
              <a:spcAft>
                <a:spcPct val="0"/>
              </a:spcAft>
              <a:buClr>
                <a:srgbClr val="3D3D3D"/>
              </a:buClr>
              <a:buSzTx/>
              <a:buFontTx/>
              <a:buNone/>
              <a:tabLst/>
              <a:defRPr/>
            </a:pPr>
            <a:r>
              <a:rPr kumimoji="0" lang="en-US" sz="1600" b="1" i="0" u="none" strike="noStrike" kern="1200" cap="none" spc="0" normalizeH="0" baseline="0" noProof="0" dirty="0">
                <a:ln>
                  <a:noFill/>
                </a:ln>
                <a:solidFill>
                  <a:srgbClr val="682977"/>
                </a:solidFill>
                <a:effectLst/>
                <a:uLnTx/>
                <a:uFillTx/>
                <a:latin typeface="Franklin Gothic Book" panose="020B0502020104020203"/>
                <a:ea typeface="+mn-ea"/>
                <a:cs typeface="+mn-cs"/>
              </a:rPr>
              <a:t>Vulnerable Once Enhanced</a:t>
            </a:r>
            <a:r>
              <a:rPr kumimoji="0" lang="en-US" sz="1600" b="1" i="0" u="none" strike="noStrike" kern="1200" cap="none" spc="0" normalizeH="0" noProof="0" dirty="0">
                <a:ln>
                  <a:noFill/>
                </a:ln>
                <a:solidFill>
                  <a:srgbClr val="682977"/>
                </a:solidFill>
                <a:effectLst/>
                <a:uLnTx/>
                <a:uFillTx/>
                <a:latin typeface="Franklin Gothic Book" panose="020B0502020104020203"/>
                <a:ea typeface="+mn-ea"/>
                <a:cs typeface="+mn-cs"/>
              </a:rPr>
              <a:t> UI Expires</a:t>
            </a:r>
            <a:endParaRPr kumimoji="0" lang="en-US" sz="1600" b="1" i="0" u="none" strike="noStrike" kern="1200" cap="none" spc="0" normalizeH="0" baseline="0" noProof="0" dirty="0">
              <a:ln>
                <a:noFill/>
              </a:ln>
              <a:solidFill>
                <a:srgbClr val="682977"/>
              </a:solidFill>
              <a:effectLst/>
              <a:uLnTx/>
              <a:uFillTx/>
              <a:latin typeface="Franklin Gothic Book" panose="020B0502020104020203"/>
              <a:ea typeface="+mn-ea"/>
              <a:cs typeface="+mn-cs"/>
            </a:endParaRPr>
          </a:p>
        </p:txBody>
      </p:sp>
      <p:sp>
        <p:nvSpPr>
          <p:cNvPr id="59" name="Rectangle 35"/>
          <p:cNvSpPr txBox="1">
            <a:spLocks noChangeArrowheads="1"/>
          </p:cNvSpPr>
          <p:nvPr>
            <p:custDataLst>
              <p:tags r:id="rId6"/>
            </p:custDataLst>
          </p:nvPr>
        </p:nvSpPr>
        <p:spPr bwMode="gray">
          <a:xfrm>
            <a:off x="9488776" y="1938616"/>
            <a:ext cx="22050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77863" rtl="0" eaLnBrk="1" fontAlgn="base" latinLnBrk="0" hangingPunct="1">
              <a:lnSpc>
                <a:spcPct val="100000"/>
              </a:lnSpc>
              <a:spcBef>
                <a:spcPct val="0"/>
              </a:spcBef>
              <a:spcAft>
                <a:spcPct val="0"/>
              </a:spcAft>
              <a:buClr>
                <a:srgbClr val="3D3D3D"/>
              </a:buClr>
              <a:buSzTx/>
              <a:buFontTx/>
              <a:buNone/>
              <a:tabLst/>
              <a:defRPr/>
            </a:pPr>
            <a:r>
              <a:rPr kumimoji="0" lang="en-US" sz="1600" b="1" i="0" u="none" strike="noStrike" kern="1200" cap="none" spc="0" normalizeH="0" baseline="0" noProof="0" dirty="0">
                <a:ln>
                  <a:noFill/>
                </a:ln>
                <a:solidFill>
                  <a:srgbClr val="682977"/>
                </a:solidFill>
                <a:effectLst/>
                <a:uLnTx/>
                <a:uFillTx/>
                <a:latin typeface="Franklin Gothic Book" panose="020B0502020104020203"/>
                <a:ea typeface="+mn-ea"/>
                <a:cs typeface="+mn-cs"/>
              </a:rPr>
              <a:t>Vulnerable When Savings &amp; Credit Run Out</a:t>
            </a:r>
          </a:p>
        </p:txBody>
      </p:sp>
      <p:sp>
        <p:nvSpPr>
          <p:cNvPr id="6" name="Rectangle 5"/>
          <p:cNvSpPr/>
          <p:nvPr/>
        </p:nvSpPr>
        <p:spPr>
          <a:xfrm>
            <a:off x="931533" y="5545394"/>
            <a:ext cx="883726" cy="1160206"/>
          </a:xfrm>
          <a:prstGeom prst="rect">
            <a:avLst/>
          </a:prstGeom>
          <a:solidFill>
            <a:srgbClr val="6829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At Risk Groups</a:t>
            </a:r>
          </a:p>
        </p:txBody>
      </p:sp>
      <p:sp>
        <p:nvSpPr>
          <p:cNvPr id="35" name="Rectangle 34">
            <a:extLst>
              <a:ext uri="{FF2B5EF4-FFF2-40B4-BE49-F238E27FC236}">
                <a16:creationId xmlns:a16="http://schemas.microsoft.com/office/drawing/2014/main" id="{21EC04D4-7368-468C-8521-E971450B88FE}"/>
              </a:ext>
            </a:extLst>
          </p:cNvPr>
          <p:cNvSpPr/>
          <p:nvPr/>
        </p:nvSpPr>
        <p:spPr>
          <a:xfrm>
            <a:off x="938151" y="1136532"/>
            <a:ext cx="11087162" cy="4290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PT Sans" panose="020B0503020203020204"/>
            </a:endParaRPr>
          </a:p>
        </p:txBody>
      </p:sp>
      <p:sp>
        <p:nvSpPr>
          <p:cNvPr id="36" name="TextBox 35">
            <a:extLst>
              <a:ext uri="{FF2B5EF4-FFF2-40B4-BE49-F238E27FC236}">
                <a16:creationId xmlns:a16="http://schemas.microsoft.com/office/drawing/2014/main" id="{B62A17A6-DA89-4A5C-9F5E-B33FE9B1F7A1}"/>
              </a:ext>
            </a:extLst>
          </p:cNvPr>
          <p:cNvSpPr txBox="1"/>
          <p:nvPr/>
        </p:nvSpPr>
        <p:spPr>
          <a:xfrm>
            <a:off x="982663" y="1226912"/>
            <a:ext cx="4405313" cy="6461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PT Sans" panose="020B0503020203020204"/>
              </a:rPr>
              <a:t>Nevada Tenants Eviction Risk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PT Sans" panose="020B0503020203020204"/>
              </a:rPr>
              <a:t># People</a:t>
            </a:r>
            <a:endParaRPr kumimoji="0" lang="en-US" sz="1800" b="0" i="0" u="none" strike="noStrike" kern="1200" cap="none" spc="0" normalizeH="0" baseline="0" noProof="0" dirty="0">
              <a:ln>
                <a:noFill/>
              </a:ln>
              <a:effectLst/>
              <a:uLnTx/>
              <a:uFillTx/>
              <a:latin typeface="PT Sans" panose="020B0503020203020204"/>
            </a:endParaRPr>
          </a:p>
        </p:txBody>
      </p:sp>
      <p:sp>
        <p:nvSpPr>
          <p:cNvPr id="108" name="Rectangle 107">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1904956" y="3515932"/>
            <a:ext cx="4874420" cy="1600090"/>
          </a:xfrm>
          <a:prstGeom prst="rect">
            <a:avLst/>
          </a:prstGeom>
          <a:solidFill>
            <a:srgbClr val="FFC000">
              <a:alpha val="7000"/>
            </a:srgbClr>
          </a:solidFill>
          <a:ln w="19050" cap="flat" cmpd="sng" algn="ctr">
            <a:solidFill>
              <a:srgbClr val="FFC000"/>
            </a:solidFill>
            <a:prstDash val="solid"/>
          </a:ln>
          <a:effectLst/>
        </p:spPr>
        <p:txBody>
          <a:bodyPr tIns="88203" bIns="88203" rtlCol="0" anchor="ctr" anchorCtr="0"/>
          <a:lstStyle/>
          <a:p>
            <a:pPr algn="ctr" fontAlgn="auto">
              <a:spcBef>
                <a:spcPts val="0"/>
              </a:spcBef>
              <a:spcAft>
                <a:spcPts val="0"/>
              </a:spcAft>
            </a:pPr>
            <a:endParaRPr lang="en-US" sz="1176" kern="0" dirty="0">
              <a:solidFill>
                <a:srgbClr val="000000"/>
              </a:solidFill>
              <a:latin typeface="+mn-lt"/>
              <a:cs typeface="Arial" pitchFamily="34" charset="0"/>
            </a:endParaRPr>
          </a:p>
        </p:txBody>
      </p:sp>
      <p:sp>
        <p:nvSpPr>
          <p:cNvPr id="51" name="Rectangle 50"/>
          <p:cNvSpPr/>
          <p:nvPr/>
        </p:nvSpPr>
        <p:spPr>
          <a:xfrm>
            <a:off x="6797961" y="2740810"/>
            <a:ext cx="2526001" cy="2374900"/>
          </a:xfrm>
          <a:prstGeom prst="rect">
            <a:avLst/>
          </a:prstGeom>
          <a:solidFill>
            <a:srgbClr val="682977">
              <a:alpha val="7000"/>
            </a:srgbClr>
          </a:solidFill>
          <a:ln w="19050" cap="flat" cmpd="sng" algn="ctr">
            <a:solidFill>
              <a:srgbClr val="682977"/>
            </a:solidFill>
            <a:prstDash val="solid"/>
          </a:ln>
          <a:effectLst/>
        </p:spPr>
        <p:txBody>
          <a:bodyPr tIns="88203" bIns="88203" rtlCol="0" anchor="ctr" anchorCtr="0"/>
          <a:lstStyle/>
          <a:p>
            <a:pPr algn="ctr" defTabSz="896112" fontAlgn="auto">
              <a:spcBef>
                <a:spcPts val="0"/>
              </a:spcBef>
              <a:spcAft>
                <a:spcPts val="0"/>
              </a:spcAft>
              <a:defRPr/>
            </a:pPr>
            <a:endParaRPr lang="en-US" sz="1176" kern="0" dirty="0">
              <a:solidFill>
                <a:srgbClr val="000000"/>
              </a:solidFill>
              <a:latin typeface="+mn-lt"/>
              <a:cs typeface="Arial" pitchFamily="34" charset="0"/>
            </a:endParaRPr>
          </a:p>
        </p:txBody>
      </p:sp>
      <p:sp>
        <p:nvSpPr>
          <p:cNvPr id="38" name="Rectangle 35"/>
          <p:cNvSpPr txBox="1">
            <a:spLocks noChangeArrowheads="1"/>
          </p:cNvSpPr>
          <p:nvPr>
            <p:custDataLst>
              <p:tags r:id="rId7"/>
            </p:custDataLst>
          </p:nvPr>
        </p:nvSpPr>
        <p:spPr bwMode="gray">
          <a:xfrm>
            <a:off x="1843102" y="5689964"/>
            <a:ext cx="35039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85750" marR="0" lvl="0" indent="-285750" defTabSz="677863" rtl="0" eaLnBrk="1" fontAlgn="base" latinLnBrk="0" hangingPunct="1">
              <a:lnSpc>
                <a:spcPct val="100000"/>
              </a:lnSpc>
              <a:spcBef>
                <a:spcPct val="0"/>
              </a:spcBef>
              <a:spcAft>
                <a:spcPct val="0"/>
              </a:spcAft>
              <a:buClr>
                <a:srgbClr val="3D3D3D"/>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PT Sans" panose="020B0503020203020204"/>
              </a:rPr>
              <a:t>Non-Citizens </a:t>
            </a:r>
          </a:p>
          <a:p>
            <a:pPr marL="285750" marR="0" lvl="0" indent="-285750" defTabSz="677863" rtl="0" eaLnBrk="1" fontAlgn="base" latinLnBrk="0" hangingPunct="1">
              <a:lnSpc>
                <a:spcPct val="100000"/>
              </a:lnSpc>
              <a:spcBef>
                <a:spcPct val="0"/>
              </a:spcBef>
              <a:spcAft>
                <a:spcPct val="0"/>
              </a:spcAft>
              <a:buClr>
                <a:srgbClr val="3D3D3D"/>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PT Sans" panose="020B0503020203020204"/>
              </a:rPr>
              <a:t>Citizens unable to access unemployment insurance (UI)</a:t>
            </a:r>
            <a:r>
              <a:rPr kumimoji="0" lang="en-US" sz="1200" b="0" i="0" u="none" strike="noStrike" kern="1200" cap="none" spc="0" normalizeH="0" noProof="0" dirty="0">
                <a:ln>
                  <a:noFill/>
                </a:ln>
                <a:solidFill>
                  <a:prstClr val="black"/>
                </a:solidFill>
                <a:effectLst/>
                <a:uLnTx/>
                <a:uFillTx/>
                <a:latin typeface="PT Sans" panose="020B0503020203020204"/>
              </a:rPr>
              <a:t> &amp; stimulus without savings</a:t>
            </a:r>
          </a:p>
          <a:p>
            <a:pPr marL="285750" marR="0" lvl="0" indent="-285750" defTabSz="677863" rtl="0" eaLnBrk="1" fontAlgn="base" latinLnBrk="0" hangingPunct="1">
              <a:lnSpc>
                <a:spcPct val="100000"/>
              </a:lnSpc>
              <a:spcBef>
                <a:spcPct val="0"/>
              </a:spcBef>
              <a:spcAft>
                <a:spcPct val="0"/>
              </a:spcAft>
              <a:buClr>
                <a:srgbClr val="3D3D3D"/>
              </a:buClr>
              <a:buSzTx/>
              <a:buFont typeface="Arial" panose="020B0604020202020204" pitchFamily="34" charset="0"/>
              <a:buChar char="•"/>
              <a:tabLst/>
              <a:defRPr/>
            </a:pPr>
            <a:r>
              <a:rPr lang="en-US" sz="1200" baseline="0" dirty="0">
                <a:solidFill>
                  <a:prstClr val="black"/>
                </a:solidFill>
                <a:latin typeface="PT Sans" panose="020B0503020203020204"/>
              </a:rPr>
              <a:t>African American &amp; Latino/a Communities</a:t>
            </a:r>
            <a:endParaRPr kumimoji="0" lang="en-US" sz="1200" b="0" i="0" u="none" strike="noStrike" kern="1200" cap="none" spc="0" normalizeH="0" baseline="0" noProof="0" dirty="0">
              <a:ln>
                <a:noFill/>
              </a:ln>
              <a:solidFill>
                <a:prstClr val="black"/>
              </a:solidFill>
              <a:effectLst/>
              <a:uLnTx/>
              <a:uFillTx/>
              <a:latin typeface="PT Sans" panose="020B0503020203020204"/>
            </a:endParaRPr>
          </a:p>
          <a:p>
            <a:pPr marL="285750" marR="0" lvl="0" indent="-285750" defTabSz="677863" rtl="0" eaLnBrk="1" fontAlgn="base" latinLnBrk="0" hangingPunct="1">
              <a:lnSpc>
                <a:spcPct val="100000"/>
              </a:lnSpc>
              <a:spcBef>
                <a:spcPct val="0"/>
              </a:spcBef>
              <a:spcAft>
                <a:spcPct val="0"/>
              </a:spcAft>
              <a:buClr>
                <a:srgbClr val="3D3D3D"/>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PT Sans" panose="020B0503020203020204"/>
              </a:rPr>
              <a:t>Middle- and moderate-income individuals &amp;</a:t>
            </a:r>
            <a:r>
              <a:rPr kumimoji="0" lang="en-US" sz="1200" b="0" i="0" u="none" strike="noStrike" kern="1200" cap="none" spc="0" normalizeH="0" noProof="0" dirty="0">
                <a:ln>
                  <a:noFill/>
                </a:ln>
                <a:solidFill>
                  <a:prstClr val="black"/>
                </a:solidFill>
                <a:effectLst/>
                <a:uLnTx/>
                <a:uFillTx/>
                <a:latin typeface="PT Sans" panose="020B0503020203020204"/>
              </a:rPr>
              <a:t> families with high rental cost burdens</a:t>
            </a:r>
            <a:endParaRPr kumimoji="0" lang="en-US" sz="1200" b="0" i="0" u="none" strike="noStrike" kern="1200" cap="none" spc="0" normalizeH="0" baseline="0" noProof="0" dirty="0">
              <a:ln>
                <a:noFill/>
              </a:ln>
              <a:solidFill>
                <a:prstClr val="black"/>
              </a:solidFill>
              <a:effectLst/>
              <a:uLnTx/>
              <a:uFillTx/>
              <a:latin typeface="PT Sans" panose="020B0503020203020204"/>
            </a:endParaRPr>
          </a:p>
        </p:txBody>
      </p:sp>
      <p:sp>
        <p:nvSpPr>
          <p:cNvPr id="39" name="Rectangle 35"/>
          <p:cNvSpPr txBox="1">
            <a:spLocks noChangeArrowheads="1"/>
          </p:cNvSpPr>
          <p:nvPr>
            <p:custDataLst>
              <p:tags r:id="rId8"/>
            </p:custDataLst>
          </p:nvPr>
        </p:nvSpPr>
        <p:spPr bwMode="gray">
          <a:xfrm>
            <a:off x="5399666" y="5698358"/>
            <a:ext cx="34538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85750" marR="0" lvl="0" indent="-285750" defTabSz="677863" rtl="0" eaLnBrk="1" fontAlgn="base" latinLnBrk="0" hangingPunct="1">
              <a:lnSpc>
                <a:spcPct val="100000"/>
              </a:lnSpc>
              <a:spcBef>
                <a:spcPct val="0"/>
              </a:spcBef>
              <a:spcAft>
                <a:spcPct val="0"/>
              </a:spcAft>
              <a:buClr>
                <a:srgbClr val="3D3D3D"/>
              </a:buClr>
              <a:buSzTx/>
              <a:buFont typeface="Arial" panose="020B0604020202020204" pitchFamily="34" charset="0"/>
              <a:buChar char="•"/>
              <a:tabLst/>
              <a:defRPr/>
            </a:pPr>
            <a:r>
              <a:rPr lang="en-US" sz="1200" dirty="0">
                <a:solidFill>
                  <a:prstClr val="black"/>
                </a:solidFill>
                <a:latin typeface="PT Sans" panose="020B0503020203020204"/>
              </a:rPr>
              <a:t>African American</a:t>
            </a:r>
            <a:r>
              <a:rPr lang="en-US" sz="1200" noProof="0" dirty="0">
                <a:solidFill>
                  <a:prstClr val="black"/>
                </a:solidFill>
                <a:latin typeface="PT Sans" panose="020B0503020203020204"/>
              </a:rPr>
              <a:t> &amp; Latino/a communities</a:t>
            </a:r>
          </a:p>
          <a:p>
            <a:pPr marL="285750" marR="0" lvl="0" indent="-285750" defTabSz="677863" rtl="0" eaLnBrk="1" fontAlgn="base" latinLnBrk="0" hangingPunct="1">
              <a:lnSpc>
                <a:spcPct val="100000"/>
              </a:lnSpc>
              <a:spcBef>
                <a:spcPct val="0"/>
              </a:spcBef>
              <a:spcAft>
                <a:spcPct val="0"/>
              </a:spcAft>
              <a:buClr>
                <a:srgbClr val="3D3D3D"/>
              </a:buClr>
              <a:buSzTx/>
              <a:buFont typeface="Arial" panose="020B0604020202020204" pitchFamily="34" charset="0"/>
              <a:buChar char="•"/>
              <a:tabLst/>
              <a:defRPr/>
            </a:pPr>
            <a:r>
              <a:rPr lang="en-US" sz="1200" noProof="0" dirty="0">
                <a:solidFill>
                  <a:prstClr val="black"/>
                </a:solidFill>
                <a:latin typeface="PT Sans" panose="020B0503020203020204"/>
              </a:rPr>
              <a:t>Lower-income citizens w/ low savings</a:t>
            </a:r>
          </a:p>
          <a:p>
            <a:pPr marL="285750" marR="0" lvl="0" indent="-285750" defTabSz="677863" rtl="0" eaLnBrk="1" fontAlgn="base" latinLnBrk="0" hangingPunct="1">
              <a:lnSpc>
                <a:spcPct val="100000"/>
              </a:lnSpc>
              <a:spcBef>
                <a:spcPct val="0"/>
              </a:spcBef>
              <a:spcAft>
                <a:spcPct val="0"/>
              </a:spcAft>
              <a:buClr>
                <a:srgbClr val="3D3D3D"/>
              </a:buClr>
              <a:buSzTx/>
              <a:buFont typeface="Arial" panose="020B0604020202020204" pitchFamily="34" charset="0"/>
              <a:buChar char="•"/>
              <a:tabLst/>
              <a:defRPr/>
            </a:pPr>
            <a:r>
              <a:rPr lang="en-US" sz="1200" dirty="0">
                <a:solidFill>
                  <a:prstClr val="black"/>
                </a:solidFill>
                <a:latin typeface="PT Sans" panose="020B0503020203020204"/>
              </a:rPr>
              <a:t>Middle-income families paying high-rents with savings or access to credit </a:t>
            </a:r>
          </a:p>
          <a:p>
            <a:pPr marL="285750" marR="0" lvl="0" indent="-285750" defTabSz="677863" rtl="0" eaLnBrk="1" fontAlgn="base" latinLnBrk="0" hangingPunct="1">
              <a:lnSpc>
                <a:spcPct val="100000"/>
              </a:lnSpc>
              <a:spcBef>
                <a:spcPct val="0"/>
              </a:spcBef>
              <a:spcAft>
                <a:spcPct val="0"/>
              </a:spcAft>
              <a:buClr>
                <a:srgbClr val="3D3D3D"/>
              </a:buClr>
              <a:buSzTx/>
              <a:buFont typeface="Arial" panose="020B0604020202020204" pitchFamily="34" charset="0"/>
              <a:buChar char="•"/>
              <a:tabLst/>
              <a:defRPr/>
            </a:pPr>
            <a:r>
              <a:rPr lang="en-US" sz="1200" noProof="0" dirty="0">
                <a:solidFill>
                  <a:prstClr val="black"/>
                </a:solidFill>
                <a:latin typeface="PT Sans" panose="020B0503020203020204"/>
              </a:rPr>
              <a:t>Families with low savings or access to credit</a:t>
            </a:r>
          </a:p>
        </p:txBody>
      </p:sp>
      <p:sp>
        <p:nvSpPr>
          <p:cNvPr id="40" name="Rectangle 35"/>
          <p:cNvSpPr txBox="1">
            <a:spLocks noChangeArrowheads="1"/>
          </p:cNvSpPr>
          <p:nvPr>
            <p:custDataLst>
              <p:tags r:id="rId9"/>
            </p:custDataLst>
          </p:nvPr>
        </p:nvSpPr>
        <p:spPr bwMode="gray">
          <a:xfrm>
            <a:off x="8906147" y="5698358"/>
            <a:ext cx="31191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85750" marR="0" lvl="0" indent="-285750" defTabSz="677863" rtl="0" eaLnBrk="1" fontAlgn="base" latinLnBrk="0" hangingPunct="1">
              <a:lnSpc>
                <a:spcPct val="100000"/>
              </a:lnSpc>
              <a:spcBef>
                <a:spcPct val="0"/>
              </a:spcBef>
              <a:spcAft>
                <a:spcPct val="0"/>
              </a:spcAft>
              <a:buClr>
                <a:srgbClr val="3D3D3D"/>
              </a:buClr>
              <a:buSzTx/>
              <a:buFont typeface="Arial" panose="020B0604020202020204" pitchFamily="34" charset="0"/>
              <a:buChar char="•"/>
              <a:tabLst/>
              <a:defRPr/>
            </a:pPr>
            <a:r>
              <a:rPr lang="en-US" sz="1200" noProof="0" dirty="0">
                <a:solidFill>
                  <a:prstClr val="black"/>
                </a:solidFill>
                <a:latin typeface="PT Sans" panose="020B0503020203020204"/>
              </a:rPr>
              <a:t>Families with savings and access to credit after enhanced UI expires</a:t>
            </a:r>
          </a:p>
          <a:p>
            <a:pPr marL="285750" marR="0" lvl="0" indent="-285750" defTabSz="677863" rtl="0" eaLnBrk="1" fontAlgn="base" latinLnBrk="0" hangingPunct="1">
              <a:lnSpc>
                <a:spcPct val="100000"/>
              </a:lnSpc>
              <a:spcBef>
                <a:spcPct val="0"/>
              </a:spcBef>
              <a:spcAft>
                <a:spcPct val="0"/>
              </a:spcAft>
              <a:buClr>
                <a:srgbClr val="3D3D3D"/>
              </a:buClr>
              <a:buSzTx/>
              <a:buFont typeface="Arial" panose="020B0604020202020204" pitchFamily="34" charset="0"/>
              <a:buChar char="•"/>
              <a:tabLst/>
              <a:defRPr/>
            </a:pPr>
            <a:r>
              <a:rPr lang="en-US" sz="1200" dirty="0">
                <a:solidFill>
                  <a:prstClr val="black"/>
                </a:solidFill>
                <a:latin typeface="PT Sans" panose="020B0503020203020204"/>
              </a:rPr>
              <a:t>Lower-middle income families that saved UI and stimulus above typical income</a:t>
            </a:r>
            <a:endParaRPr lang="en-US" sz="1200" noProof="0" dirty="0">
              <a:solidFill>
                <a:prstClr val="black"/>
              </a:solidFill>
              <a:latin typeface="PT Sans" panose="020B0503020203020204"/>
            </a:endParaRPr>
          </a:p>
          <a:p>
            <a:pPr marL="285750" marR="0" lvl="0" indent="-285750" defTabSz="677863" rtl="0" eaLnBrk="1" fontAlgn="base" latinLnBrk="0" hangingPunct="1">
              <a:lnSpc>
                <a:spcPct val="100000"/>
              </a:lnSpc>
              <a:spcBef>
                <a:spcPct val="0"/>
              </a:spcBef>
              <a:spcAft>
                <a:spcPct val="0"/>
              </a:spcAft>
              <a:buClr>
                <a:srgbClr val="3D3D3D"/>
              </a:buClr>
              <a:buSzTx/>
              <a:buFont typeface="Arial" panose="020B0604020202020204" pitchFamily="34" charset="0"/>
              <a:buChar char="•"/>
              <a:tabLst/>
              <a:defRPr/>
            </a:pPr>
            <a:r>
              <a:rPr lang="en-US" sz="1200" dirty="0">
                <a:solidFill>
                  <a:prstClr val="black"/>
                </a:solidFill>
                <a:latin typeface="PT Sans" panose="020B0503020203020204"/>
              </a:rPr>
              <a:t>Multi-income families</a:t>
            </a:r>
            <a:endParaRPr lang="en-US" sz="1200" noProof="0" dirty="0">
              <a:solidFill>
                <a:prstClr val="black"/>
              </a:solidFill>
              <a:latin typeface="PT Sans" panose="020B0503020203020204"/>
            </a:endParaRPr>
          </a:p>
        </p:txBody>
      </p:sp>
      <p:graphicFrame>
        <p:nvGraphicFramePr>
          <p:cNvPr id="90" name="Chart 89"/>
          <p:cNvGraphicFramePr/>
          <p:nvPr>
            <p:custDataLst>
              <p:tags r:id="rId10"/>
            </p:custDataLst>
          </p:nvPr>
        </p:nvGraphicFramePr>
        <p:xfrm>
          <a:off x="1025525" y="2593975"/>
          <a:ext cx="10964863" cy="2655888"/>
        </p:xfrm>
        <a:graphic>
          <a:graphicData uri="http://schemas.openxmlformats.org/drawingml/2006/chart">
            <c:chart xmlns:c="http://schemas.openxmlformats.org/drawingml/2006/chart" xmlns:r="http://schemas.openxmlformats.org/officeDocument/2006/relationships" r:id="rId27"/>
          </a:graphicData>
        </a:graphic>
      </p:graphicFrame>
      <p:sp>
        <p:nvSpPr>
          <p:cNvPr id="78" name="Text Placeholder 2"/>
          <p:cNvSpPr>
            <a:spLocks noGrp="1"/>
          </p:cNvSpPr>
          <p:nvPr>
            <p:custDataLst>
              <p:tags r:id="rId11"/>
            </p:custDataLst>
          </p:nvPr>
        </p:nvSpPr>
        <p:spPr bwMode="auto">
          <a:xfrm>
            <a:off x="4138613" y="5180013"/>
            <a:ext cx="49212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ct val="0"/>
              </a:spcBef>
              <a:spcAft>
                <a:spcPct val="0"/>
              </a:spcAft>
              <a:buNone/>
            </a:pPr>
            <a:fld id="{01CA4618-9E37-4987-BA4B-24ADE5BA54E9}" type="datetime'''''''J''''u''n'''''' ''’''''''''''2''''''''''''0'''''''''">
              <a:rPr lang="en-US" altLang="en-US" sz="1400" b="1" smtClean="0">
                <a:solidFill>
                  <a:schemeClr val="tx1"/>
                </a:solidFill>
                <a:latin typeface="PT Sans" panose="020B0503020203020204"/>
                <a:sym typeface="PT Sans" panose="020B0503020203020204"/>
              </a:rPr>
              <a:pPr marL="0" indent="0" algn="ctr">
                <a:spcBef>
                  <a:spcPct val="0"/>
                </a:spcBef>
                <a:spcAft>
                  <a:spcPct val="0"/>
                </a:spcAft>
                <a:buNone/>
              </a:pPr>
              <a:t>Jun ’20</a:t>
            </a:fld>
            <a:endParaRPr lang="en-US" sz="1400" b="1" dirty="0">
              <a:solidFill>
                <a:schemeClr val="tx1"/>
              </a:solidFill>
              <a:latin typeface="PT Sans" panose="020B0503020203020204"/>
              <a:sym typeface="PT Sans" panose="020B0503020203020204"/>
            </a:endParaRPr>
          </a:p>
        </p:txBody>
      </p:sp>
      <p:sp>
        <p:nvSpPr>
          <p:cNvPr id="82" name="Text Placeholder 2"/>
          <p:cNvSpPr>
            <a:spLocks noGrp="1"/>
          </p:cNvSpPr>
          <p:nvPr>
            <p:custDataLst>
              <p:tags r:id="rId12"/>
            </p:custDataLst>
          </p:nvPr>
        </p:nvSpPr>
        <p:spPr bwMode="auto">
          <a:xfrm>
            <a:off x="6623050" y="5180013"/>
            <a:ext cx="5413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ct val="0"/>
              </a:spcBef>
              <a:spcAft>
                <a:spcPct val="0"/>
              </a:spcAft>
              <a:buNone/>
            </a:pPr>
            <a:fld id="{F828382E-9921-4AC5-87BD-57CB596C9687}" type="datetime'''''''''Aug ''''''''’''''''''''''''20'''''''''''''''''''''''''">
              <a:rPr lang="en-US" altLang="en-US" sz="1400" b="1" smtClean="0">
                <a:solidFill>
                  <a:schemeClr val="tx1"/>
                </a:solidFill>
                <a:latin typeface="PT Sans" panose="020B0503020203020204"/>
                <a:sym typeface="PT Sans" panose="020B0503020203020204"/>
              </a:rPr>
              <a:pPr marL="0" indent="0" algn="ctr">
                <a:spcBef>
                  <a:spcPct val="0"/>
                </a:spcBef>
                <a:spcAft>
                  <a:spcPct val="0"/>
                </a:spcAft>
                <a:buNone/>
              </a:pPr>
              <a:t>Aug ’20</a:t>
            </a:fld>
            <a:endParaRPr lang="en-US" sz="1400" b="1" dirty="0">
              <a:solidFill>
                <a:schemeClr val="tx1"/>
              </a:solidFill>
              <a:latin typeface="PT Sans" panose="020B0503020203020204"/>
              <a:sym typeface="PT Sans" panose="020B0503020203020204"/>
            </a:endParaRPr>
          </a:p>
        </p:txBody>
      </p:sp>
      <p:sp>
        <p:nvSpPr>
          <p:cNvPr id="81" name="Text Placeholder 2"/>
          <p:cNvSpPr>
            <a:spLocks noGrp="1"/>
          </p:cNvSpPr>
          <p:nvPr>
            <p:custDataLst>
              <p:tags r:id="rId13"/>
            </p:custDataLst>
          </p:nvPr>
        </p:nvSpPr>
        <p:spPr bwMode="auto">
          <a:xfrm>
            <a:off x="5419725" y="5180013"/>
            <a:ext cx="4397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ct val="0"/>
              </a:spcBef>
              <a:spcAft>
                <a:spcPct val="0"/>
              </a:spcAft>
              <a:buNone/>
            </a:pPr>
            <a:fld id="{10CEA586-4B13-4DB7-B93C-A1EA5DE9D81E}" type="datetime'''J''ul'''''''''''''''''''''' ''''’''''''''''2''''''''''0'''">
              <a:rPr lang="en-US" altLang="en-US" sz="1400" b="1" smtClean="0">
                <a:solidFill>
                  <a:schemeClr val="tx1"/>
                </a:solidFill>
                <a:latin typeface="PT Sans" panose="020B0503020203020204"/>
                <a:sym typeface="PT Sans" panose="020B0503020203020204"/>
              </a:rPr>
              <a:pPr marL="0" indent="0" algn="ctr">
                <a:spcBef>
                  <a:spcPct val="0"/>
                </a:spcBef>
                <a:spcAft>
                  <a:spcPct val="0"/>
                </a:spcAft>
                <a:buNone/>
              </a:pPr>
              <a:t>Jul ’20</a:t>
            </a:fld>
            <a:endParaRPr lang="en-US" sz="1400" b="1" dirty="0">
              <a:solidFill>
                <a:schemeClr val="tx1"/>
              </a:solidFill>
              <a:latin typeface="PT Sans" panose="020B0503020203020204"/>
              <a:sym typeface="PT Sans" panose="020B0503020203020204"/>
            </a:endParaRPr>
          </a:p>
        </p:txBody>
      </p:sp>
      <p:sp>
        <p:nvSpPr>
          <p:cNvPr id="79" name="Text Placeholder 2"/>
          <p:cNvSpPr>
            <a:spLocks noGrp="1"/>
          </p:cNvSpPr>
          <p:nvPr>
            <p:custDataLst>
              <p:tags r:id="rId14"/>
            </p:custDataLst>
          </p:nvPr>
        </p:nvSpPr>
        <p:spPr bwMode="auto">
          <a:xfrm>
            <a:off x="1620838" y="5180013"/>
            <a:ext cx="5127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ct val="0"/>
              </a:spcBef>
              <a:spcAft>
                <a:spcPct val="0"/>
              </a:spcAft>
              <a:buNone/>
            </a:pPr>
            <a:fld id="{203C020F-052C-46F5-AF79-58899CA1D6CA}" type="datetime'A''''''p''''''''''''''''''''r'''''''''''''''''''''' ’2''''''0'">
              <a:rPr lang="en-US" altLang="en-US" sz="1400" b="1" smtClean="0">
                <a:solidFill>
                  <a:schemeClr val="tx1"/>
                </a:solidFill>
                <a:latin typeface="PT Sans" panose="020B0503020203020204"/>
                <a:sym typeface="PT Sans" panose="020B0503020203020204"/>
              </a:rPr>
              <a:pPr marL="0" indent="0" algn="ctr">
                <a:spcBef>
                  <a:spcPct val="0"/>
                </a:spcBef>
                <a:spcAft>
                  <a:spcPct val="0"/>
                </a:spcAft>
                <a:buNone/>
              </a:pPr>
              <a:t>Apr ’20</a:t>
            </a:fld>
            <a:endParaRPr lang="en-US" sz="1400" b="1" dirty="0">
              <a:solidFill>
                <a:schemeClr val="tx1"/>
              </a:solidFill>
              <a:latin typeface="PT Sans" panose="020B0503020203020204"/>
              <a:sym typeface="PT Sans" panose="020B0503020203020204"/>
            </a:endParaRPr>
          </a:p>
        </p:txBody>
      </p:sp>
      <p:sp>
        <p:nvSpPr>
          <p:cNvPr id="80" name="Text Placeholder 2"/>
          <p:cNvSpPr>
            <a:spLocks noGrp="1"/>
          </p:cNvSpPr>
          <p:nvPr>
            <p:custDataLst>
              <p:tags r:id="rId15"/>
            </p:custDataLst>
          </p:nvPr>
        </p:nvSpPr>
        <p:spPr bwMode="auto">
          <a:xfrm>
            <a:off x="2851150" y="5180013"/>
            <a:ext cx="56038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ct val="0"/>
              </a:spcBef>
              <a:spcAft>
                <a:spcPct val="0"/>
              </a:spcAft>
              <a:buNone/>
            </a:pPr>
            <a:fld id="{2CC4D364-F774-427B-9503-5811A1DAF52D}" type="datetime'M''''''''a''''''y'''''''''''''' ''''’''2''''0'''''''''''''''''">
              <a:rPr lang="en-US" altLang="en-US" sz="1400" b="1" smtClean="0">
                <a:solidFill>
                  <a:schemeClr val="tx1"/>
                </a:solidFill>
                <a:latin typeface="PT Sans" panose="020B0503020203020204"/>
                <a:sym typeface="PT Sans" panose="020B0503020203020204"/>
              </a:rPr>
              <a:pPr marL="0" indent="0" algn="ctr">
                <a:spcBef>
                  <a:spcPct val="0"/>
                </a:spcBef>
                <a:spcAft>
                  <a:spcPct val="0"/>
                </a:spcAft>
                <a:buNone/>
              </a:pPr>
              <a:t>May ’20</a:t>
            </a:fld>
            <a:endParaRPr lang="en-US" sz="1400" b="1" dirty="0">
              <a:solidFill>
                <a:schemeClr val="tx1"/>
              </a:solidFill>
              <a:latin typeface="PT Sans" panose="020B0503020203020204"/>
              <a:sym typeface="PT Sans" panose="020B0503020203020204"/>
            </a:endParaRPr>
          </a:p>
        </p:txBody>
      </p:sp>
      <p:sp>
        <p:nvSpPr>
          <p:cNvPr id="83" name="Text Placeholder 2"/>
          <p:cNvSpPr>
            <a:spLocks noGrp="1"/>
          </p:cNvSpPr>
          <p:nvPr>
            <p:custDataLst>
              <p:tags r:id="rId16"/>
            </p:custDataLst>
          </p:nvPr>
        </p:nvSpPr>
        <p:spPr bwMode="auto">
          <a:xfrm>
            <a:off x="7883525" y="5180013"/>
            <a:ext cx="52387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ct val="0"/>
              </a:spcBef>
              <a:spcAft>
                <a:spcPct val="0"/>
              </a:spcAft>
              <a:buNone/>
            </a:pPr>
            <a:fld id="{0AF871B2-08A1-4A22-9E73-D2BA361B0F57}" type="datetime'S''''''''''''''''''e''p'''''' ''''''''''’''''''''''''''2''0'''">
              <a:rPr lang="en-US" altLang="en-US" sz="1400" b="1" smtClean="0">
                <a:solidFill>
                  <a:schemeClr val="tx1"/>
                </a:solidFill>
                <a:latin typeface="PT Sans" panose="020B0503020203020204"/>
                <a:sym typeface="PT Sans" panose="020B0503020203020204"/>
              </a:rPr>
              <a:pPr marL="0" indent="0" algn="ctr">
                <a:spcBef>
                  <a:spcPct val="0"/>
                </a:spcBef>
                <a:spcAft>
                  <a:spcPct val="0"/>
                </a:spcAft>
                <a:buNone/>
              </a:pPr>
              <a:t>Sep ’20</a:t>
            </a:fld>
            <a:endParaRPr lang="en-US" sz="1400" b="1" dirty="0">
              <a:solidFill>
                <a:schemeClr val="tx1"/>
              </a:solidFill>
              <a:latin typeface="PT Sans" panose="020B0503020203020204"/>
              <a:sym typeface="PT Sans" panose="020B0503020203020204"/>
            </a:endParaRPr>
          </a:p>
        </p:txBody>
      </p:sp>
      <p:sp>
        <p:nvSpPr>
          <p:cNvPr id="84" name="Text Placeholder 2"/>
          <p:cNvSpPr>
            <a:spLocks noGrp="1"/>
          </p:cNvSpPr>
          <p:nvPr>
            <p:custDataLst>
              <p:tags r:id="rId17"/>
            </p:custDataLst>
          </p:nvPr>
        </p:nvSpPr>
        <p:spPr bwMode="auto">
          <a:xfrm>
            <a:off x="9142413" y="5180013"/>
            <a:ext cx="5159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ct val="0"/>
              </a:spcBef>
              <a:spcAft>
                <a:spcPct val="0"/>
              </a:spcAft>
              <a:buNone/>
            </a:pPr>
            <a:fld id="{DF411AAF-E1A2-4103-8AFE-195AA5956A36}" type="datetime'''''Oct ''''''''''’''''''''''''2''''''''''''''''''''''''''0'">
              <a:rPr lang="en-US" altLang="en-US" sz="1400" b="1" smtClean="0">
                <a:solidFill>
                  <a:schemeClr val="tx1"/>
                </a:solidFill>
                <a:latin typeface="PT Sans" panose="020B0503020203020204"/>
                <a:sym typeface="PT Sans" panose="020B0503020203020204"/>
              </a:rPr>
              <a:pPr marL="0" indent="0" algn="ctr">
                <a:spcBef>
                  <a:spcPct val="0"/>
                </a:spcBef>
                <a:spcAft>
                  <a:spcPct val="0"/>
                </a:spcAft>
                <a:buNone/>
              </a:pPr>
              <a:t>Oct ’20</a:t>
            </a:fld>
            <a:endParaRPr lang="en-US" sz="1400" b="1" dirty="0">
              <a:solidFill>
                <a:schemeClr val="tx1"/>
              </a:solidFill>
              <a:latin typeface="PT Sans" panose="020B0503020203020204"/>
              <a:sym typeface="PT Sans" panose="020B0503020203020204"/>
            </a:endParaRPr>
          </a:p>
        </p:txBody>
      </p:sp>
      <p:sp>
        <p:nvSpPr>
          <p:cNvPr id="77" name="Text Placeholder 2"/>
          <p:cNvSpPr>
            <a:spLocks noGrp="1"/>
          </p:cNvSpPr>
          <p:nvPr>
            <p:custDataLst>
              <p:tags r:id="rId18"/>
            </p:custDataLst>
          </p:nvPr>
        </p:nvSpPr>
        <p:spPr bwMode="auto">
          <a:xfrm>
            <a:off x="10385425" y="5180013"/>
            <a:ext cx="5381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ct val="0"/>
              </a:spcBef>
              <a:spcAft>
                <a:spcPct val="0"/>
              </a:spcAft>
              <a:buNone/>
            </a:pPr>
            <a:fld id="{FF4881E0-F73E-4761-95ED-549203B9864E}" type="datetime'''''''''''N''o''''''''''v'''''''''''' ’2''0'''''''''''''">
              <a:rPr lang="en-US" altLang="en-US" sz="1400" b="1" smtClean="0">
                <a:solidFill>
                  <a:schemeClr val="tx1"/>
                </a:solidFill>
                <a:latin typeface="PT Sans" panose="020B0503020203020204"/>
                <a:sym typeface="PT Sans" panose="020B0503020203020204"/>
              </a:rPr>
              <a:pPr marL="0" indent="0" algn="ctr">
                <a:spcBef>
                  <a:spcPct val="0"/>
                </a:spcBef>
                <a:spcAft>
                  <a:spcPct val="0"/>
                </a:spcAft>
                <a:buNone/>
              </a:pPr>
              <a:t>Nov ’20</a:t>
            </a:fld>
            <a:endParaRPr lang="en-US" sz="1400" b="1" dirty="0">
              <a:solidFill>
                <a:schemeClr val="tx1"/>
              </a:solidFill>
              <a:latin typeface="PT Sans" panose="020B0503020203020204"/>
              <a:sym typeface="PT Sans" panose="020B0503020203020204"/>
            </a:endParaRPr>
          </a:p>
        </p:txBody>
      </p:sp>
      <p:sp>
        <p:nvSpPr>
          <p:cNvPr id="85" name="Text Placeholder 2"/>
          <p:cNvSpPr>
            <a:spLocks noGrp="1"/>
          </p:cNvSpPr>
          <p:nvPr>
            <p:custDataLst>
              <p:tags r:id="rId19"/>
            </p:custDataLst>
          </p:nvPr>
        </p:nvSpPr>
        <p:spPr bwMode="auto">
          <a:xfrm>
            <a:off x="11384755" y="5180013"/>
            <a:ext cx="5318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Bef>
                <a:spcPct val="0"/>
              </a:spcBef>
              <a:spcAft>
                <a:spcPct val="0"/>
              </a:spcAft>
              <a:buNone/>
            </a:pPr>
            <a:fld id="{0D6CB1A5-1206-4D30-8BE3-DDD696B40598}" type="datetime'''''''''''D''''''''''''e''''c'''''''''''' ’''''''''''''''2''0'">
              <a:rPr lang="en-US" altLang="en-US" sz="1400" b="1" smtClean="0">
                <a:solidFill>
                  <a:schemeClr val="tx1"/>
                </a:solidFill>
                <a:latin typeface="PT Sans" panose="020B0503020203020204"/>
                <a:sym typeface="PT Sans" panose="020B0503020203020204"/>
              </a:rPr>
              <a:pPr marL="0" indent="0" algn="ctr">
                <a:spcBef>
                  <a:spcPct val="0"/>
                </a:spcBef>
                <a:spcAft>
                  <a:spcPct val="0"/>
                </a:spcAft>
                <a:buNone/>
              </a:pPr>
              <a:t>Dec ’20</a:t>
            </a:fld>
            <a:endParaRPr lang="en-US" sz="1400" b="1" dirty="0">
              <a:solidFill>
                <a:schemeClr val="tx1"/>
              </a:solidFill>
              <a:latin typeface="PT Sans" panose="020B0503020203020204"/>
              <a:sym typeface="PT Sans" panose="020B0503020203020204"/>
            </a:endParaRPr>
          </a:p>
        </p:txBody>
      </p:sp>
      <p:cxnSp>
        <p:nvCxnSpPr>
          <p:cNvPr id="86" name="Straight Connector 85"/>
          <p:cNvCxnSpPr/>
          <p:nvPr>
            <p:custDataLst>
              <p:tags r:id="rId20"/>
            </p:custDataLst>
          </p:nvPr>
        </p:nvCxnSpPr>
        <p:spPr bwMode="gray">
          <a:xfrm>
            <a:off x="9269413" y="1420813"/>
            <a:ext cx="247650" cy="0"/>
          </a:xfrm>
          <a:prstGeom prst="line">
            <a:avLst/>
          </a:prstGeom>
          <a:ln w="19050" cap="rnd" cmpd="sng" algn="ctr">
            <a:solidFill>
              <a:srgbClr val="F1D30E"/>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21"/>
            </p:custDataLst>
          </p:nvPr>
        </p:nvCxnSpPr>
        <p:spPr bwMode="gray">
          <a:xfrm>
            <a:off x="9269413" y="1690688"/>
            <a:ext cx="247650" cy="0"/>
          </a:xfrm>
          <a:prstGeom prst="line">
            <a:avLst/>
          </a:prstGeom>
          <a:ln w="19050" cap="rnd" cmpd="sng" algn="ctr">
            <a:solidFill>
              <a:srgbClr val="68297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 Placeholder 2"/>
          <p:cNvSpPr>
            <a:spLocks noGrp="1"/>
          </p:cNvSpPr>
          <p:nvPr>
            <p:custDataLst>
              <p:tags r:id="rId22"/>
            </p:custDataLst>
          </p:nvPr>
        </p:nvSpPr>
        <p:spPr bwMode="auto">
          <a:xfrm>
            <a:off x="9586913" y="1308100"/>
            <a:ext cx="2192338" cy="2190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504D0B6-7310-44C0-8273-98FEB95CC10D}" type="datetime'3''8''% R''''en''''ter'''' ''''Un''employ''m''en''t'''">
              <a:rPr lang="en-US" altLang="en-US" sz="1600" b="1" smtClean="0">
                <a:latin typeface="PT Sans" panose="020B0503020203020204"/>
                <a:sym typeface="PT Sans" panose="020B0503020203020204"/>
              </a:rPr>
              <a:pPr marL="0" indent="0">
                <a:spcBef>
                  <a:spcPct val="0"/>
                </a:spcBef>
                <a:spcAft>
                  <a:spcPct val="0"/>
                </a:spcAft>
                <a:buNone/>
              </a:pPr>
              <a:t>38% Renter Unemployment</a:t>
            </a:fld>
            <a:endParaRPr lang="en-US" sz="1600" b="1" dirty="0">
              <a:latin typeface="PT Sans" panose="020B0503020203020204"/>
              <a:sym typeface="PT Sans" panose="020B0503020203020204"/>
            </a:endParaRPr>
          </a:p>
        </p:txBody>
      </p:sp>
      <p:sp>
        <p:nvSpPr>
          <p:cNvPr id="89" name="Text Placeholder 2"/>
          <p:cNvSpPr>
            <a:spLocks noGrp="1"/>
          </p:cNvSpPr>
          <p:nvPr>
            <p:custDataLst>
              <p:tags r:id="rId23"/>
            </p:custDataLst>
          </p:nvPr>
        </p:nvSpPr>
        <p:spPr bwMode="auto">
          <a:xfrm>
            <a:off x="9586913" y="1577975"/>
            <a:ext cx="2055813" cy="2190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5EFE807-D5EB-4D58-8950-11563E7C9DB5}" type="datetime'''3''2''''% Ren''te''rs'''' U''n''''em''''p''loyed'''''''">
              <a:rPr lang="en-US" altLang="en-US" sz="1600" b="1" smtClean="0">
                <a:latin typeface="PT Sans" panose="020B0503020203020204"/>
                <a:sym typeface="PT Sans" panose="020B0503020203020204"/>
              </a:rPr>
              <a:pPr marL="0" indent="0">
                <a:spcBef>
                  <a:spcPct val="0"/>
                </a:spcBef>
                <a:spcAft>
                  <a:spcPct val="0"/>
                </a:spcAft>
                <a:buNone/>
              </a:pPr>
              <a:t>32% Renters Unemployed</a:t>
            </a:fld>
            <a:endParaRPr lang="en-US" sz="1600" b="1" dirty="0">
              <a:latin typeface="PT Sans" panose="020B0503020203020204"/>
              <a:sym typeface="PT Sans" panose="020B0503020203020204"/>
            </a:endParaRPr>
          </a:p>
        </p:txBody>
      </p:sp>
    </p:spTree>
    <p:extLst>
      <p:ext uri="{BB962C8B-B14F-4D97-AF65-F5344CB8AC3E}">
        <p14:creationId xmlns:p14="http://schemas.microsoft.com/office/powerpoint/2010/main" val="385321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076906-45E7-4F5E-BFE2-6AB1C87821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60" name="think-cell Slide" r:id="rId6" imgW="395" imgH="396" progId="TCLayout.ActiveDocument.1">
                  <p:embed/>
                </p:oleObj>
              </mc:Choice>
              <mc:Fallback>
                <p:oleObj name="think-cell Slide" r:id="rId6" imgW="395" imgH="396" progId="TCLayout.ActiveDocument.1">
                  <p:embed/>
                  <p:pic>
                    <p:nvPicPr>
                      <p:cNvPr id="4" name="Object 3" hidden="1">
                        <a:extLst>
                          <a:ext uri="{FF2B5EF4-FFF2-40B4-BE49-F238E27FC236}">
                            <a16:creationId xmlns:a16="http://schemas.microsoft.com/office/drawing/2014/main" id="{82076906-45E7-4F5E-BFE2-6AB1C878217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BC8475F-B1FD-4834-AD19-24EB6C94EDE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1400" u="none" strike="noStrike" kern="1200" cap="none" spc="0" normalizeH="0" noProof="0" dirty="0">
              <a:ln>
                <a:noFill/>
              </a:ln>
              <a:solidFill>
                <a:prstClr val="white"/>
              </a:solidFill>
              <a:effectLst/>
              <a:uLnTx/>
              <a:uFillTx/>
              <a:latin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959631" y="597428"/>
            <a:ext cx="11079971" cy="909639"/>
          </a:xfrm>
        </p:spPr>
        <p:txBody>
          <a:bodyPr>
            <a:noAutofit/>
          </a:bodyPr>
          <a:lstStyle/>
          <a:p>
            <a:r>
              <a:rPr lang="en-US" sz="3000" b="1" dirty="0">
                <a:solidFill>
                  <a:schemeClr val="tx1">
                    <a:lumMod val="85000"/>
                    <a:lumOff val="15000"/>
                  </a:schemeClr>
                </a:solidFill>
                <a:latin typeface="PT Serif"/>
              </a:rPr>
              <a:t>Historical data reveals evictions increased in Nevada as unemployment declined, and the economy began to recover</a:t>
            </a:r>
          </a:p>
        </p:txBody>
      </p:sp>
      <p:sp>
        <p:nvSpPr>
          <p:cNvPr id="103" name="Rectangle 102"/>
          <p:cNvSpPr/>
          <p:nvPr/>
        </p:nvSpPr>
        <p:spPr>
          <a:xfrm>
            <a:off x="1068779" y="6478308"/>
            <a:ext cx="5767926" cy="246221"/>
          </a:xfrm>
          <a:prstGeom prst="rect">
            <a:avLst/>
          </a:prstGeom>
        </p:spPr>
        <p:txBody>
          <a:bodyPr wrap="none">
            <a:spAutoFit/>
          </a:bodyPr>
          <a:lstStyle/>
          <a:p>
            <a:pPr lvl="0"/>
            <a:r>
              <a:rPr lang="en-US" sz="1000" dirty="0">
                <a:solidFill>
                  <a:prstClr val="black"/>
                </a:solidFill>
                <a:latin typeface="PT Sans" panose="020B0503020203020204"/>
              </a:rPr>
              <a:t>Source: Guinn Center calculations, using data from EvictionLab.org and U.S. Bureau of Labor Statistics</a:t>
            </a:r>
          </a:p>
        </p:txBody>
      </p:sp>
      <p:sp>
        <p:nvSpPr>
          <p:cNvPr id="45" name="Rectangle 44">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4">
            <a:extLst>
              <a:ext uri="{FF2B5EF4-FFF2-40B4-BE49-F238E27FC236}">
                <a16:creationId xmlns:a16="http://schemas.microsoft.com/office/drawing/2014/main" id="{8BD65619-E910-46DF-BA95-97C50012DE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62818" y="6357112"/>
            <a:ext cx="1294231" cy="442030"/>
          </a:xfrm>
          <a:prstGeom prst="rect">
            <a:avLst/>
          </a:prstGeom>
        </p:spPr>
      </p:pic>
      <p:cxnSp>
        <p:nvCxnSpPr>
          <p:cNvPr id="13" name="Straight Connector 12"/>
          <p:cNvCxnSpPr/>
          <p:nvPr>
            <p:custDataLst>
              <p:tags r:id="rId4"/>
            </p:custDataLst>
          </p:nvPr>
        </p:nvCxnSpPr>
        <p:spPr bwMode="auto">
          <a:xfrm flipH="1">
            <a:off x="3806825" y="5549900"/>
            <a:ext cx="31750" cy="0"/>
          </a:xfrm>
          <a:prstGeom prst="line">
            <a:avLst/>
          </a:prstGeom>
          <a:ln w="63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9069C85-03FE-454C-BCE4-9E6C56C253F8}"/>
              </a:ext>
            </a:extLst>
          </p:cNvPr>
          <p:cNvPicPr>
            <a:picLocks noChangeAspect="1"/>
          </p:cNvPicPr>
          <p:nvPr/>
        </p:nvPicPr>
        <p:blipFill>
          <a:blip r:embed="rId10"/>
          <a:stretch>
            <a:fillRect/>
          </a:stretch>
        </p:blipFill>
        <p:spPr>
          <a:xfrm>
            <a:off x="1021794" y="1536181"/>
            <a:ext cx="9381763" cy="4937770"/>
          </a:xfrm>
          <a:prstGeom prst="rect">
            <a:avLst/>
          </a:prstGeom>
        </p:spPr>
      </p:pic>
    </p:spTree>
    <p:extLst>
      <p:ext uri="{BB962C8B-B14F-4D97-AF65-F5344CB8AC3E}">
        <p14:creationId xmlns:p14="http://schemas.microsoft.com/office/powerpoint/2010/main" val="369465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076906-45E7-4F5E-BFE2-6AB1C8782175}"/>
              </a:ext>
            </a:extLst>
          </p:cNvPr>
          <p:cNvGraphicFramePr>
            <a:graphicFrameLocks noChangeAspect="1"/>
          </p:cNvGraphicFramePr>
          <p:nvPr>
            <p:custDataLst>
              <p:tags r:id="rId2"/>
            </p:custDataLst>
            <p:extLst>
              <p:ext uri="{D42A27DB-BD31-4B8C-83A1-F6EECF244321}">
                <p14:modId xmlns:p14="http://schemas.microsoft.com/office/powerpoint/2010/main" val="2503736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67"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82076906-45E7-4F5E-BFE2-6AB1C87821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BC8475F-B1FD-4834-AD19-24EB6C94EDE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kumimoji="0" lang="en-US" sz="2800" b="1" u="none" strike="noStrike" kern="1200" cap="none" spc="0" normalizeH="0" noProof="0" dirty="0">
              <a:ln>
                <a:noFill/>
              </a:ln>
              <a:solidFill>
                <a:prstClr val="white"/>
              </a:solidFill>
              <a:effectLst/>
              <a:uLnTx/>
              <a:uFillTx/>
              <a:latin typeface="PT Serif"/>
              <a:ea typeface="+mj-ea"/>
              <a:cs typeface="+mj-cs"/>
              <a:sym typeface="PT Serif"/>
            </a:endParaRPr>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1043050" y="465380"/>
            <a:ext cx="10710800" cy="1028140"/>
          </a:xfrm>
        </p:spPr>
        <p:txBody>
          <a:bodyPr>
            <a:noAutofit/>
          </a:bodyPr>
          <a:lstStyle/>
          <a:p>
            <a:r>
              <a:rPr lang="en-US" sz="2800" b="1" dirty="0">
                <a:solidFill>
                  <a:schemeClr val="tx1">
                    <a:lumMod val="85000"/>
                    <a:lumOff val="15000"/>
                  </a:schemeClr>
                </a:solidFill>
                <a:latin typeface="PT Serif"/>
              </a:rPr>
              <a:t>Policymakers should consider the </a:t>
            </a:r>
            <a:r>
              <a:rPr lang="en-US" sz="2800" b="1">
                <a:solidFill>
                  <a:schemeClr val="tx1">
                    <a:lumMod val="85000"/>
                    <a:lumOff val="15000"/>
                  </a:schemeClr>
                </a:solidFill>
                <a:latin typeface="PT Serif"/>
              </a:rPr>
              <a:t>following policy options</a:t>
            </a:r>
            <a:endParaRPr lang="en-US" sz="2800" b="1" dirty="0">
              <a:solidFill>
                <a:schemeClr val="tx1">
                  <a:lumMod val="85000"/>
                  <a:lumOff val="15000"/>
                </a:schemeClr>
              </a:solidFill>
              <a:latin typeface="PT Serif"/>
            </a:endParaRPr>
          </a:p>
        </p:txBody>
      </p:sp>
      <p:sp>
        <p:nvSpPr>
          <p:cNvPr id="22" name="Rectangle 21">
            <a:extLst>
              <a:ext uri="{FF2B5EF4-FFF2-40B4-BE49-F238E27FC236}">
                <a16:creationId xmlns:a16="http://schemas.microsoft.com/office/drawing/2014/main" id="{43F4FC12-F11A-4541-94C7-698FC408D349}"/>
              </a:ext>
            </a:extLst>
          </p:cNvPr>
          <p:cNvSpPr/>
          <p:nvPr/>
        </p:nvSpPr>
        <p:spPr>
          <a:xfrm>
            <a:off x="754352" y="1426587"/>
            <a:ext cx="10999498" cy="4573380"/>
          </a:xfrm>
          <a:prstGeom prst="rect">
            <a:avLst/>
          </a:prstGeom>
          <a:noFill/>
          <a:ln>
            <a:solidFill>
              <a:srgbClr val="682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T Sans" panose="020B0503020203020204"/>
            </a:endParaRPr>
          </a:p>
        </p:txBody>
      </p:sp>
      <p:sp>
        <p:nvSpPr>
          <p:cNvPr id="26" name="TextBox 25">
            <a:extLst>
              <a:ext uri="{FF2B5EF4-FFF2-40B4-BE49-F238E27FC236}">
                <a16:creationId xmlns:a16="http://schemas.microsoft.com/office/drawing/2014/main" id="{99DC912D-9D9A-4A49-8596-E747D432A832}"/>
              </a:ext>
            </a:extLst>
          </p:cNvPr>
          <p:cNvSpPr txBox="1"/>
          <p:nvPr/>
        </p:nvSpPr>
        <p:spPr>
          <a:xfrm>
            <a:off x="1118215" y="1498651"/>
            <a:ext cx="2905125" cy="430887"/>
          </a:xfrm>
          <a:prstGeom prst="rect">
            <a:avLst/>
          </a:prstGeom>
          <a:noFill/>
        </p:spPr>
        <p:txBody>
          <a:bodyPr wrap="square" rtlCol="0">
            <a:spAutoFit/>
          </a:bodyPr>
          <a:lstStyle/>
          <a:p>
            <a:r>
              <a:rPr lang="en-US" sz="2200" b="1" dirty="0">
                <a:solidFill>
                  <a:srgbClr val="682977"/>
                </a:solidFill>
                <a:latin typeface="PT Serif"/>
              </a:rPr>
              <a:t>Short-term action </a:t>
            </a:r>
          </a:p>
        </p:txBody>
      </p:sp>
      <p:cxnSp>
        <p:nvCxnSpPr>
          <p:cNvPr id="27" name="Straight Connector 26">
            <a:extLst>
              <a:ext uri="{FF2B5EF4-FFF2-40B4-BE49-F238E27FC236}">
                <a16:creationId xmlns:a16="http://schemas.microsoft.com/office/drawing/2014/main" id="{87344BB3-6868-49F0-BA75-9C62F436BDE5}"/>
              </a:ext>
            </a:extLst>
          </p:cNvPr>
          <p:cNvCxnSpPr>
            <a:cxnSpLocks/>
          </p:cNvCxnSpPr>
          <p:nvPr/>
        </p:nvCxnSpPr>
        <p:spPr>
          <a:xfrm>
            <a:off x="1204107" y="1867983"/>
            <a:ext cx="10382468" cy="0"/>
          </a:xfrm>
          <a:prstGeom prst="line">
            <a:avLst/>
          </a:prstGeom>
          <a:ln w="19050">
            <a:solidFill>
              <a:srgbClr val="682977"/>
            </a:solidFill>
          </a:ln>
        </p:spPr>
        <p:style>
          <a:lnRef idx="1">
            <a:schemeClr val="accent1"/>
          </a:lnRef>
          <a:fillRef idx="0">
            <a:schemeClr val="accent1"/>
          </a:fillRef>
          <a:effectRef idx="0">
            <a:schemeClr val="accent1"/>
          </a:effectRef>
          <a:fontRef idx="minor">
            <a:schemeClr val="tx1"/>
          </a:fontRef>
        </p:style>
      </p:cxnSp>
      <p:sp>
        <p:nvSpPr>
          <p:cNvPr id="28" name="Arrow: Pentagon 27">
            <a:extLst>
              <a:ext uri="{FF2B5EF4-FFF2-40B4-BE49-F238E27FC236}">
                <a16:creationId xmlns:a16="http://schemas.microsoft.com/office/drawing/2014/main" id="{D02E892A-94B2-4F61-B696-ED84B78B4390}"/>
              </a:ext>
            </a:extLst>
          </p:cNvPr>
          <p:cNvSpPr/>
          <p:nvPr/>
        </p:nvSpPr>
        <p:spPr>
          <a:xfrm>
            <a:off x="1222543" y="2052420"/>
            <a:ext cx="2409658" cy="870572"/>
          </a:xfrm>
          <a:prstGeom prst="homePlate">
            <a:avLst/>
          </a:prstGeom>
          <a:solidFill>
            <a:srgbClr val="6829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latin typeface="PT Sans" panose="020B0503020203020204"/>
              </a:rPr>
              <a:t>Provide free testing and treatment for affected workers</a:t>
            </a:r>
          </a:p>
        </p:txBody>
      </p:sp>
      <p:sp>
        <p:nvSpPr>
          <p:cNvPr id="29" name="Arrow: Pentagon 28">
            <a:extLst>
              <a:ext uri="{FF2B5EF4-FFF2-40B4-BE49-F238E27FC236}">
                <a16:creationId xmlns:a16="http://schemas.microsoft.com/office/drawing/2014/main" id="{A8ADB946-02F3-4CED-9BE2-BFADEE5BCE1C}"/>
              </a:ext>
            </a:extLst>
          </p:cNvPr>
          <p:cNvSpPr/>
          <p:nvPr/>
        </p:nvSpPr>
        <p:spPr>
          <a:xfrm>
            <a:off x="1201344" y="3089060"/>
            <a:ext cx="2430855" cy="795849"/>
          </a:xfrm>
          <a:prstGeom prst="homePlate">
            <a:avLst/>
          </a:prstGeom>
          <a:solidFill>
            <a:srgbClr val="6829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latin typeface="PT Sans" panose="020B0503020203020204"/>
              </a:rPr>
              <a:t>Increase funding for rental assistance programs</a:t>
            </a:r>
          </a:p>
        </p:txBody>
      </p:sp>
      <p:sp>
        <p:nvSpPr>
          <p:cNvPr id="30" name="TextBox 29">
            <a:extLst>
              <a:ext uri="{FF2B5EF4-FFF2-40B4-BE49-F238E27FC236}">
                <a16:creationId xmlns:a16="http://schemas.microsoft.com/office/drawing/2014/main" id="{E2217AB7-88D7-4DC9-978A-92327792EFEB}"/>
              </a:ext>
            </a:extLst>
          </p:cNvPr>
          <p:cNvSpPr txBox="1"/>
          <p:nvPr/>
        </p:nvSpPr>
        <p:spPr>
          <a:xfrm>
            <a:off x="3751877" y="2017822"/>
            <a:ext cx="7834698" cy="584775"/>
          </a:xfrm>
          <a:prstGeom prst="rect">
            <a:avLst/>
          </a:prstGeom>
          <a:noFill/>
        </p:spPr>
        <p:txBody>
          <a:bodyPr wrap="square" rtlCol="0">
            <a:spAutoFit/>
          </a:bodyPr>
          <a:lstStyle/>
          <a:p>
            <a:pPr marL="285750" indent="-285750">
              <a:buClr>
                <a:srgbClr val="682977"/>
              </a:buClr>
              <a:buSzPct val="60000"/>
              <a:buFont typeface="Wingdings" panose="05000000000000000000" pitchFamily="2" charset="2"/>
              <a:buChar char="q"/>
            </a:pPr>
            <a:r>
              <a:rPr lang="en-US" sz="1600" dirty="0">
                <a:latin typeface="PT Sans" panose="020B0503020203020204"/>
              </a:rPr>
              <a:t>Expand access to (free) testing</a:t>
            </a:r>
          </a:p>
          <a:p>
            <a:pPr marL="285750" indent="-285750">
              <a:buClr>
                <a:srgbClr val="682977"/>
              </a:buClr>
              <a:buSzPct val="60000"/>
              <a:buFont typeface="Wingdings" panose="05000000000000000000" pitchFamily="2" charset="2"/>
              <a:buChar char="q"/>
            </a:pPr>
            <a:r>
              <a:rPr lang="en-US" sz="1600" dirty="0">
                <a:latin typeface="PT Sans" panose="020B0503020203020204"/>
              </a:rPr>
              <a:t>Provide free treatment to dislocated workers and/or frontline industry workers</a:t>
            </a:r>
          </a:p>
        </p:txBody>
      </p:sp>
      <p:sp>
        <p:nvSpPr>
          <p:cNvPr id="32" name="Arrow: Pentagon 31">
            <a:extLst>
              <a:ext uri="{FF2B5EF4-FFF2-40B4-BE49-F238E27FC236}">
                <a16:creationId xmlns:a16="http://schemas.microsoft.com/office/drawing/2014/main" id="{0A114BE2-B8A0-41CA-8C6D-5CB6E46EBD5F}"/>
              </a:ext>
            </a:extLst>
          </p:cNvPr>
          <p:cNvSpPr/>
          <p:nvPr/>
        </p:nvSpPr>
        <p:spPr>
          <a:xfrm>
            <a:off x="1222542" y="4034390"/>
            <a:ext cx="2430855" cy="870573"/>
          </a:xfrm>
          <a:prstGeom prst="homePlate">
            <a:avLst/>
          </a:prstGeom>
          <a:solidFill>
            <a:srgbClr val="6829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latin typeface="PT Sans" panose="020B0503020203020204"/>
              </a:rPr>
              <a:t>Expand access to short-term training courses</a:t>
            </a:r>
          </a:p>
        </p:txBody>
      </p:sp>
      <p:sp>
        <p:nvSpPr>
          <p:cNvPr id="33" name="Arrow: Pentagon 32">
            <a:extLst>
              <a:ext uri="{FF2B5EF4-FFF2-40B4-BE49-F238E27FC236}">
                <a16:creationId xmlns:a16="http://schemas.microsoft.com/office/drawing/2014/main" id="{013D5764-742E-4144-AA4D-D175C52CFD5C}"/>
              </a:ext>
            </a:extLst>
          </p:cNvPr>
          <p:cNvSpPr/>
          <p:nvPr/>
        </p:nvSpPr>
        <p:spPr>
          <a:xfrm>
            <a:off x="1201344" y="5048226"/>
            <a:ext cx="2430855" cy="848590"/>
          </a:xfrm>
          <a:prstGeom prst="homePlate">
            <a:avLst/>
          </a:prstGeom>
          <a:solidFill>
            <a:srgbClr val="6829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latin typeface="PT Sans" panose="020B0503020203020204"/>
              </a:rPr>
              <a:t>Support federal legislation that provides housing assistance</a:t>
            </a:r>
          </a:p>
        </p:txBody>
      </p:sp>
      <p:sp>
        <p:nvSpPr>
          <p:cNvPr id="34" name="TextBox 33">
            <a:extLst>
              <a:ext uri="{FF2B5EF4-FFF2-40B4-BE49-F238E27FC236}">
                <a16:creationId xmlns:a16="http://schemas.microsoft.com/office/drawing/2014/main" id="{9B3C2166-B23B-4801-A36F-CBFF34F37EC2}"/>
              </a:ext>
            </a:extLst>
          </p:cNvPr>
          <p:cNvSpPr txBox="1"/>
          <p:nvPr/>
        </p:nvSpPr>
        <p:spPr>
          <a:xfrm>
            <a:off x="3751875" y="3177456"/>
            <a:ext cx="8074252" cy="338554"/>
          </a:xfrm>
          <a:prstGeom prst="rect">
            <a:avLst/>
          </a:prstGeom>
          <a:noFill/>
        </p:spPr>
        <p:txBody>
          <a:bodyPr wrap="square" rtlCol="0">
            <a:spAutoFit/>
          </a:bodyPr>
          <a:lstStyle/>
          <a:p>
            <a:pPr marL="285750" indent="-285750">
              <a:buClr>
                <a:srgbClr val="682977"/>
              </a:buClr>
              <a:buSzPct val="60000"/>
              <a:buFont typeface="Wingdings" panose="05000000000000000000" pitchFamily="2" charset="2"/>
              <a:buChar char="q"/>
            </a:pPr>
            <a:r>
              <a:rPr lang="en-US" sz="1600" dirty="0">
                <a:latin typeface="PT Sans" panose="020B0503020203020204"/>
              </a:rPr>
              <a:t>Direct additional CARES funds to state/county rental assistance programs</a:t>
            </a:r>
          </a:p>
        </p:txBody>
      </p:sp>
      <p:sp>
        <p:nvSpPr>
          <p:cNvPr id="35" name="TextBox 34">
            <a:extLst>
              <a:ext uri="{FF2B5EF4-FFF2-40B4-BE49-F238E27FC236}">
                <a16:creationId xmlns:a16="http://schemas.microsoft.com/office/drawing/2014/main" id="{EF486E96-4011-442B-9DF4-1CB5DEC54E96}"/>
              </a:ext>
            </a:extLst>
          </p:cNvPr>
          <p:cNvSpPr txBox="1"/>
          <p:nvPr/>
        </p:nvSpPr>
        <p:spPr>
          <a:xfrm>
            <a:off x="3751875" y="4169893"/>
            <a:ext cx="8001975" cy="584775"/>
          </a:xfrm>
          <a:prstGeom prst="rect">
            <a:avLst/>
          </a:prstGeom>
          <a:noFill/>
        </p:spPr>
        <p:txBody>
          <a:bodyPr wrap="square" rtlCol="0">
            <a:spAutoFit/>
          </a:bodyPr>
          <a:lstStyle/>
          <a:p>
            <a:pPr marL="285750" indent="-285750">
              <a:buClr>
                <a:srgbClr val="682977"/>
              </a:buClr>
              <a:buSzPct val="60000"/>
              <a:buFont typeface="Wingdings" panose="05000000000000000000" pitchFamily="2" charset="2"/>
              <a:buChar char="q"/>
            </a:pPr>
            <a:r>
              <a:rPr lang="en-US" sz="1600" dirty="0">
                <a:latin typeface="PT Sans" panose="020B0503020203020204"/>
              </a:rPr>
              <a:t>Ensure that cuts to higher education do not compromise accelerated training </a:t>
            </a:r>
            <a:r>
              <a:rPr lang="en-US" sz="1600" dirty="0" err="1">
                <a:latin typeface="PT Sans" panose="020B0503020203020204"/>
              </a:rPr>
              <a:t>progams</a:t>
            </a:r>
            <a:r>
              <a:rPr lang="en-US" sz="1600" dirty="0">
                <a:latin typeface="PT Sans" panose="020B0503020203020204"/>
              </a:rPr>
              <a:t> (such as CSN’s Rapid Response/RE-HIRE Centers, etc.) </a:t>
            </a:r>
          </a:p>
        </p:txBody>
      </p:sp>
      <p:cxnSp>
        <p:nvCxnSpPr>
          <p:cNvPr id="7" name="Straight Connector 6"/>
          <p:cNvCxnSpPr>
            <a:cxnSpLocks/>
          </p:cNvCxnSpPr>
          <p:nvPr/>
        </p:nvCxnSpPr>
        <p:spPr>
          <a:xfrm>
            <a:off x="3751877" y="2895187"/>
            <a:ext cx="7747016" cy="0"/>
          </a:xfrm>
          <a:prstGeom prst="line">
            <a:avLst/>
          </a:prstGeom>
          <a:ln>
            <a:solidFill>
              <a:srgbClr val="682977"/>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3751877" y="3842067"/>
            <a:ext cx="7747016" cy="4083"/>
          </a:xfrm>
          <a:prstGeom prst="line">
            <a:avLst/>
          </a:prstGeom>
          <a:ln>
            <a:solidFill>
              <a:srgbClr val="682977"/>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3797521" y="4934918"/>
            <a:ext cx="7701372" cy="0"/>
          </a:xfrm>
          <a:prstGeom prst="line">
            <a:avLst/>
          </a:prstGeom>
          <a:ln>
            <a:solidFill>
              <a:srgbClr val="682977"/>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CEC222-77DD-462D-B6A1-F79AAD7DE464}"/>
              </a:ext>
            </a:extLst>
          </p:cNvPr>
          <p:cNvCxnSpPr>
            <a:cxnSpLocks/>
          </p:cNvCxnSpPr>
          <p:nvPr/>
        </p:nvCxnSpPr>
        <p:spPr>
          <a:xfrm>
            <a:off x="3797521" y="5872399"/>
            <a:ext cx="7789054" cy="0"/>
          </a:xfrm>
          <a:prstGeom prst="line">
            <a:avLst/>
          </a:prstGeom>
          <a:ln>
            <a:solidFill>
              <a:srgbClr val="682977"/>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DAFF78B-DE65-4F0F-B81A-5F5662A39F2A}"/>
              </a:ext>
            </a:extLst>
          </p:cNvPr>
          <p:cNvSpPr txBox="1"/>
          <p:nvPr/>
        </p:nvSpPr>
        <p:spPr>
          <a:xfrm>
            <a:off x="3751875" y="5044323"/>
            <a:ext cx="7834700" cy="338554"/>
          </a:xfrm>
          <a:prstGeom prst="rect">
            <a:avLst/>
          </a:prstGeom>
          <a:noFill/>
        </p:spPr>
        <p:txBody>
          <a:bodyPr wrap="square" rtlCol="0">
            <a:spAutoFit/>
          </a:bodyPr>
          <a:lstStyle/>
          <a:p>
            <a:pPr marL="285750" indent="-285750">
              <a:buClr>
                <a:srgbClr val="682977"/>
              </a:buClr>
              <a:buSzPct val="60000"/>
              <a:buFont typeface="Wingdings" panose="05000000000000000000" pitchFamily="2" charset="2"/>
              <a:buChar char="q"/>
            </a:pPr>
            <a:r>
              <a:rPr lang="en-US" sz="1600" dirty="0">
                <a:latin typeface="PT Sans" panose="020B0503020203020204"/>
              </a:rPr>
              <a:t>Support federal legislation that provides housing assistance </a:t>
            </a:r>
          </a:p>
        </p:txBody>
      </p:sp>
      <p:sp>
        <p:nvSpPr>
          <p:cNvPr id="5" name="Oval 4">
            <a:extLst>
              <a:ext uri="{FF2B5EF4-FFF2-40B4-BE49-F238E27FC236}">
                <a16:creationId xmlns:a16="http://schemas.microsoft.com/office/drawing/2014/main" id="{9D94D558-99B9-49BB-950C-0195B05E1638}"/>
              </a:ext>
            </a:extLst>
          </p:cNvPr>
          <p:cNvSpPr/>
          <p:nvPr/>
        </p:nvSpPr>
        <p:spPr>
          <a:xfrm>
            <a:off x="940408" y="2301003"/>
            <a:ext cx="276225" cy="247262"/>
          </a:xfrm>
          <a:prstGeom prst="ellipse">
            <a:avLst/>
          </a:prstGeom>
          <a:solidFill>
            <a:srgbClr val="F1D3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682977"/>
                </a:solidFill>
                <a:latin typeface="PT Sans" panose="020B0503020203020204"/>
              </a:rPr>
              <a:t>1</a:t>
            </a:r>
          </a:p>
        </p:txBody>
      </p:sp>
      <p:sp>
        <p:nvSpPr>
          <p:cNvPr id="25" name="Oval 24">
            <a:extLst>
              <a:ext uri="{FF2B5EF4-FFF2-40B4-BE49-F238E27FC236}">
                <a16:creationId xmlns:a16="http://schemas.microsoft.com/office/drawing/2014/main" id="{F2E700A5-E291-460F-8346-5A9CC51361D0}"/>
              </a:ext>
            </a:extLst>
          </p:cNvPr>
          <p:cNvSpPr/>
          <p:nvPr/>
        </p:nvSpPr>
        <p:spPr>
          <a:xfrm>
            <a:off x="927882" y="3314606"/>
            <a:ext cx="276225" cy="247262"/>
          </a:xfrm>
          <a:prstGeom prst="ellipse">
            <a:avLst/>
          </a:prstGeom>
          <a:solidFill>
            <a:srgbClr val="F1D3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682977"/>
                </a:solidFill>
                <a:latin typeface="PT Sans" panose="020B0503020203020204"/>
              </a:rPr>
              <a:t>2</a:t>
            </a:r>
          </a:p>
        </p:txBody>
      </p:sp>
      <p:sp>
        <p:nvSpPr>
          <p:cNvPr id="36" name="Oval 35">
            <a:extLst>
              <a:ext uri="{FF2B5EF4-FFF2-40B4-BE49-F238E27FC236}">
                <a16:creationId xmlns:a16="http://schemas.microsoft.com/office/drawing/2014/main" id="{C7B582E2-C2E8-4EA8-A890-DC7EA0789422}"/>
              </a:ext>
            </a:extLst>
          </p:cNvPr>
          <p:cNvSpPr/>
          <p:nvPr/>
        </p:nvSpPr>
        <p:spPr>
          <a:xfrm>
            <a:off x="940408" y="4321783"/>
            <a:ext cx="276225" cy="247262"/>
          </a:xfrm>
          <a:prstGeom prst="ellipse">
            <a:avLst/>
          </a:prstGeom>
          <a:solidFill>
            <a:srgbClr val="F1D3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682977"/>
                </a:solidFill>
                <a:latin typeface="PT Sans" panose="020B0503020203020204"/>
              </a:rPr>
              <a:t>3</a:t>
            </a:r>
          </a:p>
        </p:txBody>
      </p:sp>
      <p:sp>
        <p:nvSpPr>
          <p:cNvPr id="37" name="Oval 36">
            <a:extLst>
              <a:ext uri="{FF2B5EF4-FFF2-40B4-BE49-F238E27FC236}">
                <a16:creationId xmlns:a16="http://schemas.microsoft.com/office/drawing/2014/main" id="{8EDD9E59-1601-44FE-A8B1-90F898976B88}"/>
              </a:ext>
            </a:extLst>
          </p:cNvPr>
          <p:cNvSpPr/>
          <p:nvPr/>
        </p:nvSpPr>
        <p:spPr>
          <a:xfrm>
            <a:off x="915356" y="5268800"/>
            <a:ext cx="276225" cy="247262"/>
          </a:xfrm>
          <a:prstGeom prst="ellipse">
            <a:avLst/>
          </a:prstGeom>
          <a:solidFill>
            <a:srgbClr val="F1D3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682977"/>
                </a:solidFill>
                <a:latin typeface="PT Sans" panose="020B0503020203020204"/>
              </a:rPr>
              <a:t>4</a:t>
            </a:r>
          </a:p>
        </p:txBody>
      </p:sp>
      <p:sp>
        <p:nvSpPr>
          <p:cNvPr id="39" name="Rectangle 38">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T Sans" panose="020B0503020203020204"/>
            </a:endParaRPr>
          </a:p>
        </p:txBody>
      </p:sp>
      <p:sp>
        <p:nvSpPr>
          <p:cNvPr id="40" name="Rectangle 39">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T Sans" panose="020B0503020203020204"/>
            </a:endParaRPr>
          </a:p>
        </p:txBody>
      </p:sp>
      <p:pic>
        <p:nvPicPr>
          <p:cNvPr id="41" name="Graphic 4">
            <a:extLst>
              <a:ext uri="{FF2B5EF4-FFF2-40B4-BE49-F238E27FC236}">
                <a16:creationId xmlns:a16="http://schemas.microsoft.com/office/drawing/2014/main" id="{8BD65619-E910-46DF-BA95-97C50012DE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33096" y="6180585"/>
            <a:ext cx="1393031" cy="475774"/>
          </a:xfrm>
          <a:prstGeom prst="rect">
            <a:avLst/>
          </a:prstGeom>
        </p:spPr>
      </p:pic>
    </p:spTree>
    <p:extLst>
      <p:ext uri="{BB962C8B-B14F-4D97-AF65-F5344CB8AC3E}">
        <p14:creationId xmlns:p14="http://schemas.microsoft.com/office/powerpoint/2010/main" val="249124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076906-45E7-4F5E-BFE2-6AB1C87821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82"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82076906-45E7-4F5E-BFE2-6AB1C87821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BC8475F-B1FD-4834-AD19-24EB6C94EDE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800" u="none" strike="noStrike" kern="1200" cap="none" spc="0" normalizeH="0" noProof="0" dirty="0">
              <a:ln>
                <a:noFill/>
              </a:ln>
              <a:solidFill>
                <a:prstClr val="white"/>
              </a:solidFill>
              <a:effectLst/>
              <a:uLnTx/>
              <a:uFillTx/>
              <a:latin typeface="Franklin Gothic Demi" panose="020B0703020102020204" pitchFamily="34" charset="0"/>
              <a:ea typeface="+mj-ea"/>
              <a:cs typeface="+mj-cs"/>
              <a:sym typeface="Franklin Gothic Demi" panose="020B0703020102020204" pitchFamily="34" charset="0"/>
            </a:endParaRPr>
          </a:p>
        </p:txBody>
      </p:sp>
      <p:sp>
        <p:nvSpPr>
          <p:cNvPr id="34" name="Title 1">
            <a:extLst>
              <a:ext uri="{FF2B5EF4-FFF2-40B4-BE49-F238E27FC236}">
                <a16:creationId xmlns:a16="http://schemas.microsoft.com/office/drawing/2014/main" id="{F466613E-E788-4882-9BE9-30094DBBDD3F}"/>
              </a:ext>
            </a:extLst>
          </p:cNvPr>
          <p:cNvSpPr>
            <a:spLocks noGrp="1"/>
          </p:cNvSpPr>
          <p:nvPr>
            <p:ph type="title"/>
          </p:nvPr>
        </p:nvSpPr>
        <p:spPr>
          <a:xfrm>
            <a:off x="954045" y="618768"/>
            <a:ext cx="10608094" cy="553272"/>
          </a:xfrm>
        </p:spPr>
        <p:txBody>
          <a:bodyPr>
            <a:normAutofit fontScale="90000"/>
          </a:bodyPr>
          <a:lstStyle/>
          <a:p>
            <a:r>
              <a:rPr lang="en-US" b="1" dirty="0">
                <a:solidFill>
                  <a:schemeClr val="tx1">
                    <a:lumMod val="85000"/>
                    <a:lumOff val="15000"/>
                  </a:schemeClr>
                </a:solidFill>
                <a:latin typeface="PT Serif"/>
              </a:rPr>
              <a:t>Contact</a:t>
            </a:r>
          </a:p>
        </p:txBody>
      </p:sp>
      <p:sp>
        <p:nvSpPr>
          <p:cNvPr id="7" name="Rectangle 6">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31295" y="1236658"/>
            <a:ext cx="9699134" cy="4801314"/>
          </a:xfrm>
          <a:prstGeom prst="rect">
            <a:avLst/>
          </a:prstGeom>
        </p:spPr>
        <p:txBody>
          <a:bodyPr wrap="square">
            <a:spAutoFit/>
          </a:bodyPr>
          <a:lstStyle/>
          <a:p>
            <a:pPr lvl="0" defTabSz="914400">
              <a:defRPr/>
            </a:pPr>
            <a:r>
              <a:rPr lang="en-US" b="1" kern="0" dirty="0">
                <a:solidFill>
                  <a:sysClr val="windowText" lastClr="000000"/>
                </a:solidFill>
                <a:latin typeface="PT Sans" panose="020B0503020203020204" pitchFamily="34" charset="0"/>
                <a:ea typeface="PT Sans" panose="020B0503020203020204" pitchFamily="34" charset="0"/>
                <a:cs typeface="Tahoma"/>
              </a:rPr>
              <a:t>About the Guinn Center  </a:t>
            </a:r>
          </a:p>
          <a:p>
            <a:pPr lvl="0" defTabSz="914400">
              <a:defRPr/>
            </a:pPr>
            <a:endParaRPr lang="en-US" b="1" kern="0" dirty="0">
              <a:solidFill>
                <a:sysClr val="windowText" lastClr="000000"/>
              </a:solidFill>
              <a:latin typeface="PT Sans" panose="020B0503020203020204" pitchFamily="34" charset="0"/>
              <a:ea typeface="PT Sans" panose="020B0503020203020204" pitchFamily="34" charset="0"/>
              <a:cs typeface="Tahoma"/>
            </a:endParaRPr>
          </a:p>
          <a:p>
            <a:pPr lvl="0" algn="just" defTabSz="914400">
              <a:defRPr/>
            </a:pPr>
            <a:r>
              <a:rPr lang="en-US" kern="0" dirty="0">
                <a:solidFill>
                  <a:sysClr val="windowText" lastClr="000000"/>
                </a:solidFill>
                <a:latin typeface="PT Sans" panose="020B0503020203020204" pitchFamily="34" charset="0"/>
                <a:ea typeface="PT Sans" panose="020B0503020203020204" pitchFamily="34" charset="0"/>
                <a:cs typeface="Tahoma"/>
              </a:rPr>
              <a:t>The </a:t>
            </a:r>
            <a:r>
              <a:rPr lang="en-US" kern="0" dirty="0">
                <a:solidFill>
                  <a:sysClr val="windowText" lastClr="000000"/>
                </a:solidFill>
                <a:latin typeface="PT Sans" panose="020B0503020203020204" pitchFamily="34" charset="0"/>
                <a:ea typeface="PT Sans" panose="020B0503020203020204" pitchFamily="34" charset="0"/>
                <a:cs typeface="Tahoma"/>
                <a:hlinkClick r:id="rId7"/>
              </a:rPr>
              <a:t>Guinn Center</a:t>
            </a:r>
            <a:r>
              <a:rPr lang="en-US" kern="0" dirty="0">
                <a:solidFill>
                  <a:sysClr val="windowText" lastClr="000000"/>
                </a:solidFill>
                <a:latin typeface="PT Sans" panose="020B0503020203020204" pitchFamily="34" charset="0"/>
                <a:ea typeface="PT Sans" panose="020B0503020203020204" pitchFamily="34" charset="0"/>
                <a:cs typeface="Tahoma"/>
              </a:rPr>
              <a:t> is a 501(c)(3) nonprofit, nonpartisan, independent research center that seeks to identify evidence-based solutions through research, public engagement, and strategic partnerships.</a:t>
            </a:r>
          </a:p>
          <a:p>
            <a:pPr lvl="0" algn="just" defTabSz="914400">
              <a:defRPr/>
            </a:pPr>
            <a:endParaRPr lang="en-US" kern="0" dirty="0">
              <a:solidFill>
                <a:sysClr val="windowText" lastClr="000000"/>
              </a:solidFill>
              <a:latin typeface="PT Sans" panose="020B0503020203020204" pitchFamily="34" charset="0"/>
              <a:ea typeface="PT Sans" panose="020B0503020203020204" pitchFamily="34" charset="0"/>
              <a:cs typeface="Tahoma"/>
            </a:endParaRPr>
          </a:p>
          <a:p>
            <a:pPr lvl="0" algn="just" defTabSz="914400">
              <a:defRPr/>
            </a:pPr>
            <a:endParaRPr lang="en-US" kern="0" dirty="0">
              <a:solidFill>
                <a:sysClr val="windowText" lastClr="000000"/>
              </a:solidFill>
              <a:latin typeface="PT Sans" panose="020B0503020203020204" pitchFamily="34" charset="0"/>
              <a:ea typeface="PT Sans" panose="020B0503020203020204" pitchFamily="34" charset="0"/>
              <a:cs typeface="Tahoma"/>
            </a:endParaRPr>
          </a:p>
          <a:p>
            <a:pPr lvl="0" defTabSz="914400">
              <a:defRPr/>
            </a:pPr>
            <a:r>
              <a:rPr lang="en-US" kern="0" dirty="0">
                <a:solidFill>
                  <a:sysClr val="windowText" lastClr="000000"/>
                </a:solidFill>
                <a:latin typeface="PT Sans" panose="020B0503020203020204" pitchFamily="34" charset="0"/>
                <a:ea typeface="PT Sans" panose="020B0503020203020204" pitchFamily="34" charset="0"/>
                <a:cs typeface="Tahoma"/>
              </a:rPr>
              <a:t>	</a:t>
            </a:r>
            <a:endParaRPr lang="en-US" kern="0" dirty="0">
              <a:solidFill>
                <a:sysClr val="windowText" lastClr="000000"/>
              </a:solidFill>
              <a:latin typeface="PT Sans" panose="020B0503020203020204" pitchFamily="34" charset="0"/>
              <a:ea typeface="PT Sans" panose="020B0503020203020204" pitchFamily="34" charset="0"/>
              <a:cs typeface="Times New Roman"/>
            </a:endParaRPr>
          </a:p>
          <a:p>
            <a:pPr lvl="0" defTabSz="914400">
              <a:defRPr/>
            </a:pPr>
            <a:r>
              <a:rPr lang="en-US" b="1" kern="0" dirty="0">
                <a:solidFill>
                  <a:sysClr val="windowText" lastClr="000000"/>
                </a:solidFill>
                <a:latin typeface="PT Sans" panose="020B0503020203020204" pitchFamily="34" charset="0"/>
                <a:ea typeface="PT Sans" panose="020B0503020203020204" pitchFamily="34" charset="0"/>
                <a:cs typeface="Tahoma"/>
              </a:rPr>
              <a:t>Contact information:</a:t>
            </a:r>
            <a:endParaRPr lang="en-US" b="1" kern="0" dirty="0">
              <a:solidFill>
                <a:sysClr val="windowText" lastClr="000000"/>
              </a:solidFill>
              <a:latin typeface="PT Sans" panose="020B0503020203020204" pitchFamily="34" charset="0"/>
              <a:ea typeface="PT Sans" panose="020B0503020203020204" pitchFamily="34" charset="0"/>
              <a:cs typeface="Times New Roman"/>
            </a:endParaRPr>
          </a:p>
          <a:p>
            <a:pPr lvl="0" defTabSz="914400">
              <a:defRPr/>
            </a:pPr>
            <a:r>
              <a:rPr lang="en-US" kern="0" dirty="0">
                <a:solidFill>
                  <a:sysClr val="windowText" lastClr="000000"/>
                </a:solidFill>
                <a:latin typeface="PT Sans" panose="020B0503020203020204" pitchFamily="34" charset="0"/>
                <a:ea typeface="PT Sans" panose="020B0503020203020204" pitchFamily="34" charset="0"/>
                <a:cs typeface="Tahoma"/>
              </a:rPr>
              <a:t>Nancy </a:t>
            </a:r>
            <a:r>
              <a:rPr lang="en-US" kern="0" dirty="0" err="1">
                <a:solidFill>
                  <a:sysClr val="windowText" lastClr="000000"/>
                </a:solidFill>
                <a:latin typeface="PT Sans" panose="020B0503020203020204" pitchFamily="34" charset="0"/>
                <a:ea typeface="PT Sans" panose="020B0503020203020204" pitchFamily="34" charset="0"/>
                <a:cs typeface="Tahoma"/>
              </a:rPr>
              <a:t>Brune</a:t>
            </a:r>
            <a:r>
              <a:rPr lang="en-US" kern="0" dirty="0">
                <a:solidFill>
                  <a:sysClr val="windowText" lastClr="000000"/>
                </a:solidFill>
                <a:latin typeface="PT Sans" panose="020B0503020203020204" pitchFamily="34" charset="0"/>
                <a:ea typeface="PT Sans" panose="020B0503020203020204" pitchFamily="34" charset="0"/>
                <a:cs typeface="Tahoma"/>
              </a:rPr>
              <a:t>, Ph.D., Executive Director</a:t>
            </a:r>
          </a:p>
          <a:p>
            <a:pPr lvl="0" defTabSz="914400">
              <a:defRPr/>
            </a:pPr>
            <a:r>
              <a:rPr lang="en-US" kern="0" dirty="0">
                <a:solidFill>
                  <a:sysClr val="windowText" lastClr="000000"/>
                </a:solidFill>
                <a:latin typeface="PT Sans" panose="020B0503020203020204" pitchFamily="34" charset="0"/>
                <a:ea typeface="PT Sans" panose="020B0503020203020204" pitchFamily="34" charset="0"/>
                <a:cs typeface="Tahoma"/>
              </a:rPr>
              <a:t>Guinn Center</a:t>
            </a:r>
            <a:endParaRPr lang="en-US" kern="0" dirty="0">
              <a:solidFill>
                <a:sysClr val="windowText" lastClr="000000"/>
              </a:solidFill>
              <a:latin typeface="PT Sans" panose="020B0503020203020204" pitchFamily="34" charset="0"/>
              <a:ea typeface="PT Sans" panose="020B0503020203020204" pitchFamily="34" charset="0"/>
              <a:cs typeface="Times New Roman"/>
            </a:endParaRPr>
          </a:p>
          <a:p>
            <a:pPr lvl="0" defTabSz="914400">
              <a:defRPr/>
            </a:pPr>
            <a:r>
              <a:rPr lang="en-US" kern="0" dirty="0">
                <a:solidFill>
                  <a:sysClr val="windowText" lastClr="000000"/>
                </a:solidFill>
                <a:latin typeface="PT Sans" panose="020B0503020203020204" pitchFamily="34" charset="0"/>
                <a:ea typeface="PT Sans" panose="020B0503020203020204" pitchFamily="34" charset="0"/>
                <a:cs typeface="Tahoma"/>
              </a:rPr>
              <a:t>P.O. Box 750117</a:t>
            </a:r>
            <a:endParaRPr lang="en-US" kern="0" dirty="0">
              <a:solidFill>
                <a:sysClr val="windowText" lastClr="000000"/>
              </a:solidFill>
              <a:latin typeface="PT Sans" panose="020B0503020203020204" pitchFamily="34" charset="0"/>
              <a:ea typeface="PT Sans" panose="020B0503020203020204" pitchFamily="34" charset="0"/>
              <a:cs typeface="Times New Roman"/>
            </a:endParaRPr>
          </a:p>
          <a:p>
            <a:pPr lvl="0" defTabSz="914400">
              <a:defRPr/>
            </a:pPr>
            <a:r>
              <a:rPr lang="en-US" kern="0" dirty="0">
                <a:solidFill>
                  <a:sysClr val="windowText" lastClr="000000"/>
                </a:solidFill>
                <a:latin typeface="PT Sans" panose="020B0503020203020204" pitchFamily="34" charset="0"/>
                <a:ea typeface="PT Sans" panose="020B0503020203020204" pitchFamily="34" charset="0"/>
                <a:cs typeface="Tahoma"/>
              </a:rPr>
              <a:t>Las Vegas, Nevada 89136</a:t>
            </a:r>
          </a:p>
          <a:p>
            <a:pPr lvl="0" defTabSz="914400">
              <a:defRPr/>
            </a:pPr>
            <a:r>
              <a:rPr lang="en-US" kern="0" dirty="0">
                <a:solidFill>
                  <a:sysClr val="windowText" lastClr="000000"/>
                </a:solidFill>
                <a:latin typeface="PT Sans" panose="020B0503020203020204" pitchFamily="34" charset="0"/>
                <a:ea typeface="PT Sans" panose="020B0503020203020204" pitchFamily="34" charset="0"/>
                <a:cs typeface="Tahoma"/>
              </a:rPr>
              <a:t>Phone: 702-457-7509</a:t>
            </a:r>
            <a:endParaRPr lang="en-US" kern="0" dirty="0">
              <a:solidFill>
                <a:sysClr val="windowText" lastClr="000000"/>
              </a:solidFill>
              <a:latin typeface="PT Sans" panose="020B0503020203020204" pitchFamily="34" charset="0"/>
              <a:ea typeface="PT Sans" panose="020B0503020203020204" pitchFamily="34" charset="0"/>
              <a:cs typeface="Times New Roman"/>
            </a:endParaRPr>
          </a:p>
          <a:p>
            <a:pPr lvl="0" defTabSz="914400">
              <a:defRPr/>
            </a:pPr>
            <a:r>
              <a:rPr lang="en-US" kern="0" dirty="0">
                <a:solidFill>
                  <a:sysClr val="windowText" lastClr="000000"/>
                </a:solidFill>
                <a:latin typeface="PT Sans" panose="020B0503020203020204" pitchFamily="34" charset="0"/>
                <a:ea typeface="PT Sans" panose="020B0503020203020204" pitchFamily="34" charset="0"/>
                <a:cs typeface="Tahoma"/>
              </a:rPr>
              <a:t>Email: </a:t>
            </a:r>
            <a:r>
              <a:rPr lang="en-US" kern="0" dirty="0">
                <a:solidFill>
                  <a:sysClr val="windowText" lastClr="000000"/>
                </a:solidFill>
                <a:latin typeface="PT Sans" panose="020B0503020203020204" pitchFamily="34" charset="0"/>
                <a:ea typeface="PT Sans" panose="020B0503020203020204" pitchFamily="34" charset="0"/>
                <a:cs typeface="Tahoma"/>
                <a:hlinkClick r:id="rId8"/>
              </a:rPr>
              <a:t>info@guinncenter.org</a:t>
            </a:r>
            <a:endParaRPr lang="en-US" kern="0" dirty="0">
              <a:solidFill>
                <a:sysClr val="windowText" lastClr="000000"/>
              </a:solidFill>
              <a:latin typeface="PT Sans" panose="020B0503020203020204" pitchFamily="34" charset="0"/>
              <a:ea typeface="PT Sans" panose="020B0503020203020204" pitchFamily="34" charset="0"/>
              <a:cs typeface="Tahoma"/>
            </a:endParaRPr>
          </a:p>
          <a:p>
            <a:pPr lvl="0" defTabSz="914400">
              <a:defRPr/>
            </a:pPr>
            <a:endParaRPr lang="en-US" kern="0" dirty="0">
              <a:solidFill>
                <a:sysClr val="windowText" lastClr="000000"/>
              </a:solidFill>
              <a:latin typeface="PT Sans" panose="020B0503020203020204" pitchFamily="34" charset="0"/>
              <a:ea typeface="PT Sans" panose="020B0503020203020204" pitchFamily="34" charset="0"/>
              <a:cs typeface="Tahoma"/>
            </a:endParaRPr>
          </a:p>
          <a:p>
            <a:pPr lvl="0" defTabSz="914400">
              <a:defRPr/>
            </a:pPr>
            <a:endParaRPr lang="en-US" b="1" kern="0" dirty="0">
              <a:solidFill>
                <a:sysClr val="windowText" lastClr="000000"/>
              </a:solidFill>
              <a:latin typeface="PT Sans" panose="020B0503020203020204" pitchFamily="34" charset="0"/>
              <a:ea typeface="PT Sans" panose="020B0503020203020204" pitchFamily="34" charset="0"/>
              <a:cs typeface="Times New Roman"/>
            </a:endParaRPr>
          </a:p>
        </p:txBody>
      </p:sp>
      <p:pic>
        <p:nvPicPr>
          <p:cNvPr id="11" name="Graphic 4">
            <a:extLst>
              <a:ext uri="{FF2B5EF4-FFF2-40B4-BE49-F238E27FC236}">
                <a16:creationId xmlns:a16="http://schemas.microsoft.com/office/drawing/2014/main" id="{F3DE74F2-C61B-4814-A3AB-B3147935B7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69108" y="5887032"/>
            <a:ext cx="1393031" cy="475774"/>
          </a:xfrm>
          <a:prstGeom prst="rect">
            <a:avLst/>
          </a:prstGeom>
        </p:spPr>
      </p:pic>
    </p:spTree>
    <p:extLst>
      <p:ext uri="{BB962C8B-B14F-4D97-AF65-F5344CB8AC3E}">
        <p14:creationId xmlns:p14="http://schemas.microsoft.com/office/powerpoint/2010/main" val="397210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5" name="think-cell Slide" r:id="rId6" imgW="395" imgH="396" progId="TCLayout.ActiveDocument.1">
                  <p:embed/>
                </p:oleObj>
              </mc:Choice>
              <mc:Fallback>
                <p:oleObj name="think-cell Slide" r:id="rId6" imgW="395" imgH="396"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tangle 1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b="1" dirty="0">
              <a:latin typeface="PT Serif"/>
              <a:ea typeface="+mj-ea"/>
              <a:cs typeface="+mj-cs"/>
              <a:sym typeface="PT Serif"/>
            </a:endParaRPr>
          </a:p>
        </p:txBody>
      </p:sp>
      <p:sp>
        <p:nvSpPr>
          <p:cNvPr id="4" name="Rectangle 3">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466613E-E788-4882-9BE9-30094DBBDD3F}"/>
              </a:ext>
            </a:extLst>
          </p:cNvPr>
          <p:cNvSpPr>
            <a:spLocks noGrp="1"/>
          </p:cNvSpPr>
          <p:nvPr>
            <p:ph type="title"/>
          </p:nvPr>
        </p:nvSpPr>
        <p:spPr>
          <a:xfrm>
            <a:off x="1026152" y="556350"/>
            <a:ext cx="10629695" cy="1658039"/>
          </a:xfrm>
        </p:spPr>
        <p:txBody>
          <a:bodyPr>
            <a:normAutofit fontScale="90000"/>
          </a:bodyPr>
          <a:lstStyle/>
          <a:p>
            <a:pPr algn="ctr"/>
            <a:r>
              <a:rPr lang="en-US" sz="3800" b="1" dirty="0">
                <a:solidFill>
                  <a:schemeClr val="tx1">
                    <a:lumMod val="85000"/>
                    <a:lumOff val="15000"/>
                  </a:schemeClr>
                </a:solidFill>
                <a:latin typeface="PT Serif"/>
              </a:rPr>
              <a:t>COVID-19 has disproportionately affected Communities of Color</a:t>
            </a:r>
            <a:br>
              <a:rPr lang="en-US" b="1" dirty="0">
                <a:solidFill>
                  <a:schemeClr val="tx1">
                    <a:lumMod val="85000"/>
                    <a:lumOff val="15000"/>
                  </a:schemeClr>
                </a:solidFill>
                <a:latin typeface="PT Serif"/>
              </a:rPr>
            </a:br>
            <a:endParaRPr lang="en-US" b="1" dirty="0">
              <a:solidFill>
                <a:schemeClr val="tx1">
                  <a:lumMod val="85000"/>
                  <a:lumOff val="15000"/>
                </a:schemeClr>
              </a:solidFill>
              <a:latin typeface="PT Serif"/>
            </a:endParaRPr>
          </a:p>
        </p:txBody>
      </p:sp>
      <p:pic>
        <p:nvPicPr>
          <p:cNvPr id="13" name="Graphic 12">
            <a:extLst>
              <a:ext uri="{FF2B5EF4-FFF2-40B4-BE49-F238E27FC236}">
                <a16:creationId xmlns:a16="http://schemas.microsoft.com/office/drawing/2014/main" id="{EDEB2B5C-F014-4C3C-B3CC-7C18D9EC38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79490" y="6279616"/>
            <a:ext cx="1331119" cy="454628"/>
          </a:xfrm>
          <a:prstGeom prst="rect">
            <a:avLst/>
          </a:prstGeom>
        </p:spPr>
      </p:pic>
      <p:pic>
        <p:nvPicPr>
          <p:cNvPr id="2" name="Picture 1">
            <a:extLst>
              <a:ext uri="{FF2B5EF4-FFF2-40B4-BE49-F238E27FC236}">
                <a16:creationId xmlns:a16="http://schemas.microsoft.com/office/drawing/2014/main" id="{A6A0215F-8817-408A-BAF3-535282F13C7D}"/>
              </a:ext>
            </a:extLst>
          </p:cNvPr>
          <p:cNvPicPr>
            <a:picLocks noChangeAspect="1"/>
          </p:cNvPicPr>
          <p:nvPr/>
        </p:nvPicPr>
        <p:blipFill rotWithShape="1">
          <a:blip r:embed="rId10"/>
          <a:srcRect b="11472"/>
          <a:stretch/>
        </p:blipFill>
        <p:spPr>
          <a:xfrm>
            <a:off x="3053252" y="2154398"/>
            <a:ext cx="7003404" cy="4492734"/>
          </a:xfrm>
          <a:prstGeom prst="rect">
            <a:avLst/>
          </a:prstGeom>
        </p:spPr>
      </p:pic>
      <p:sp>
        <p:nvSpPr>
          <p:cNvPr id="16" name="TextBox 15">
            <a:extLst>
              <a:ext uri="{FF2B5EF4-FFF2-40B4-BE49-F238E27FC236}">
                <a16:creationId xmlns:a16="http://schemas.microsoft.com/office/drawing/2014/main" id="{796DCBF3-AC4B-414A-83C0-8BD7E5E775C9}"/>
              </a:ext>
            </a:extLst>
          </p:cNvPr>
          <p:cNvSpPr txBox="1"/>
          <p:nvPr/>
        </p:nvSpPr>
        <p:spPr>
          <a:xfrm>
            <a:off x="1422760" y="1593583"/>
            <a:ext cx="10139696" cy="461665"/>
          </a:xfrm>
          <a:prstGeom prst="rect">
            <a:avLst/>
          </a:prstGeom>
          <a:noFill/>
        </p:spPr>
        <p:txBody>
          <a:bodyPr wrap="square" rtlCol="0">
            <a:spAutoFit/>
          </a:bodyPr>
          <a:lstStyle/>
          <a:p>
            <a:r>
              <a:rPr lang="en-US" sz="2400" b="1" dirty="0">
                <a:solidFill>
                  <a:srgbClr val="928E96"/>
                </a:solidFill>
                <a:latin typeface="PT Sans" panose="020B0503020203020204" pitchFamily="34" charset="0"/>
              </a:rPr>
              <a:t>Latinos in Nevada Account for a Greater Share of Confirmed COVID-19 Cases</a:t>
            </a:r>
          </a:p>
        </p:txBody>
      </p:sp>
    </p:spTree>
    <p:extLst>
      <p:ext uri="{BB962C8B-B14F-4D97-AF65-F5344CB8AC3E}">
        <p14:creationId xmlns:p14="http://schemas.microsoft.com/office/powerpoint/2010/main" val="264967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1" name="think-cell Slide" r:id="rId6" imgW="395" imgH="396" progId="TCLayout.ActiveDocument.1">
                  <p:embed/>
                </p:oleObj>
              </mc:Choice>
              <mc:Fallback>
                <p:oleObj name="think-cell Slide" r:id="rId6" imgW="395" imgH="396"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tangle 1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b="1" dirty="0">
              <a:latin typeface="PT Serif"/>
              <a:ea typeface="+mj-ea"/>
              <a:cs typeface="+mj-cs"/>
              <a:sym typeface="PT Serif"/>
            </a:endParaRPr>
          </a:p>
        </p:txBody>
      </p:sp>
      <p:sp>
        <p:nvSpPr>
          <p:cNvPr id="4" name="Rectangle 3">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EDEB2B5C-F014-4C3C-B3CC-7C18D9EC38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66390" y="6291915"/>
            <a:ext cx="1331119" cy="454628"/>
          </a:xfrm>
          <a:prstGeom prst="rect">
            <a:avLst/>
          </a:prstGeom>
        </p:spPr>
      </p:pic>
      <p:pic>
        <p:nvPicPr>
          <p:cNvPr id="3" name="Picture 2">
            <a:extLst>
              <a:ext uri="{FF2B5EF4-FFF2-40B4-BE49-F238E27FC236}">
                <a16:creationId xmlns:a16="http://schemas.microsoft.com/office/drawing/2014/main" id="{AD64D6E5-84C0-4362-ABAB-4A181DA396BB}"/>
              </a:ext>
            </a:extLst>
          </p:cNvPr>
          <p:cNvPicPr>
            <a:picLocks noChangeAspect="1"/>
          </p:cNvPicPr>
          <p:nvPr/>
        </p:nvPicPr>
        <p:blipFill rotWithShape="1">
          <a:blip r:embed="rId10"/>
          <a:srcRect b="17719"/>
          <a:stretch/>
        </p:blipFill>
        <p:spPr>
          <a:xfrm>
            <a:off x="2963585" y="2523199"/>
            <a:ext cx="7269494" cy="4186990"/>
          </a:xfrm>
          <a:prstGeom prst="rect">
            <a:avLst/>
          </a:prstGeom>
        </p:spPr>
      </p:pic>
      <p:sp>
        <p:nvSpPr>
          <p:cNvPr id="14" name="Title 1">
            <a:extLst>
              <a:ext uri="{FF2B5EF4-FFF2-40B4-BE49-F238E27FC236}">
                <a16:creationId xmlns:a16="http://schemas.microsoft.com/office/drawing/2014/main" id="{68F0F215-52E9-4684-8DBF-1E7857E83907}"/>
              </a:ext>
            </a:extLst>
          </p:cNvPr>
          <p:cNvSpPr txBox="1">
            <a:spLocks/>
          </p:cNvSpPr>
          <p:nvPr/>
        </p:nvSpPr>
        <p:spPr>
          <a:xfrm>
            <a:off x="1739802" y="565233"/>
            <a:ext cx="9745536" cy="11203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tx1">
                    <a:lumMod val="85000"/>
                    <a:lumOff val="15000"/>
                  </a:schemeClr>
                </a:solidFill>
                <a:latin typeface="PT Serif"/>
              </a:rPr>
              <a:t>COVID-19 has disproportionately affected Communities of Color</a:t>
            </a:r>
          </a:p>
        </p:txBody>
      </p:sp>
      <p:sp>
        <p:nvSpPr>
          <p:cNvPr id="10" name="TextBox 9">
            <a:extLst>
              <a:ext uri="{FF2B5EF4-FFF2-40B4-BE49-F238E27FC236}">
                <a16:creationId xmlns:a16="http://schemas.microsoft.com/office/drawing/2014/main" id="{6139D744-3A7D-48F2-A093-1F6F052DB8B2}"/>
              </a:ext>
            </a:extLst>
          </p:cNvPr>
          <p:cNvSpPr txBox="1"/>
          <p:nvPr/>
        </p:nvSpPr>
        <p:spPr>
          <a:xfrm>
            <a:off x="1374050" y="1734265"/>
            <a:ext cx="10587210" cy="492443"/>
          </a:xfrm>
          <a:prstGeom prst="rect">
            <a:avLst/>
          </a:prstGeom>
          <a:noFill/>
        </p:spPr>
        <p:txBody>
          <a:bodyPr wrap="square" rtlCol="0">
            <a:spAutoFit/>
          </a:bodyPr>
          <a:lstStyle/>
          <a:p>
            <a:r>
              <a:rPr lang="en-US" sz="2600" b="1" dirty="0">
                <a:solidFill>
                  <a:srgbClr val="928E96"/>
                </a:solidFill>
                <a:latin typeface="PT Sans" panose="020B0503020203020204" pitchFamily="34" charset="0"/>
              </a:rPr>
              <a:t>African Americans Have the Highest Hospitalization Rate in Clark County</a:t>
            </a:r>
          </a:p>
        </p:txBody>
      </p:sp>
    </p:spTree>
    <p:extLst>
      <p:ext uri="{BB962C8B-B14F-4D97-AF65-F5344CB8AC3E}">
        <p14:creationId xmlns:p14="http://schemas.microsoft.com/office/powerpoint/2010/main" val="105183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7" name="think-cell Slide" r:id="rId6" imgW="395" imgH="396" progId="TCLayout.ActiveDocument.1">
                  <p:embed/>
                </p:oleObj>
              </mc:Choice>
              <mc:Fallback>
                <p:oleObj name="think-cell Slide" r:id="rId6" imgW="395" imgH="396"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tangle 1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b="1" dirty="0">
              <a:latin typeface="PT Serif"/>
              <a:ea typeface="+mj-ea"/>
              <a:cs typeface="+mj-cs"/>
              <a:sym typeface="PT Serif"/>
            </a:endParaRPr>
          </a:p>
        </p:txBody>
      </p:sp>
      <p:sp>
        <p:nvSpPr>
          <p:cNvPr id="4" name="Rectangle 3">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EDEB2B5C-F014-4C3C-B3CC-7C18D9EC38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35422" y="6279616"/>
            <a:ext cx="1331119" cy="454628"/>
          </a:xfrm>
          <a:prstGeom prst="rect">
            <a:avLst/>
          </a:prstGeom>
        </p:spPr>
      </p:pic>
      <p:pic>
        <p:nvPicPr>
          <p:cNvPr id="15" name="Picture 14">
            <a:extLst>
              <a:ext uri="{FF2B5EF4-FFF2-40B4-BE49-F238E27FC236}">
                <a16:creationId xmlns:a16="http://schemas.microsoft.com/office/drawing/2014/main" id="{64103BEF-682B-466D-9A58-D5D108EACE11}"/>
              </a:ext>
            </a:extLst>
          </p:cNvPr>
          <p:cNvPicPr>
            <a:picLocks noChangeAspect="1"/>
          </p:cNvPicPr>
          <p:nvPr/>
        </p:nvPicPr>
        <p:blipFill rotWithShape="1">
          <a:blip r:embed="rId10"/>
          <a:srcRect b="9262"/>
          <a:stretch/>
        </p:blipFill>
        <p:spPr>
          <a:xfrm>
            <a:off x="3619106" y="2618994"/>
            <a:ext cx="6309373" cy="4148550"/>
          </a:xfrm>
          <a:prstGeom prst="rect">
            <a:avLst/>
          </a:prstGeom>
        </p:spPr>
      </p:pic>
      <p:sp>
        <p:nvSpPr>
          <p:cNvPr id="8" name="Title 1">
            <a:extLst>
              <a:ext uri="{FF2B5EF4-FFF2-40B4-BE49-F238E27FC236}">
                <a16:creationId xmlns:a16="http://schemas.microsoft.com/office/drawing/2014/main" id="{08D0E300-88B3-44BF-98C4-D2CBF47D4288}"/>
              </a:ext>
            </a:extLst>
          </p:cNvPr>
          <p:cNvSpPr txBox="1">
            <a:spLocks/>
          </p:cNvSpPr>
          <p:nvPr/>
        </p:nvSpPr>
        <p:spPr>
          <a:xfrm>
            <a:off x="2066874" y="506774"/>
            <a:ext cx="8937140" cy="12913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tx1">
                    <a:lumMod val="85000"/>
                    <a:lumOff val="15000"/>
                  </a:schemeClr>
                </a:solidFill>
                <a:latin typeface="PT Serif"/>
              </a:rPr>
              <a:t>COVID-19 has disproportionately affected Communities of Color</a:t>
            </a:r>
          </a:p>
        </p:txBody>
      </p:sp>
      <p:sp>
        <p:nvSpPr>
          <p:cNvPr id="9" name="TextBox 8">
            <a:extLst>
              <a:ext uri="{FF2B5EF4-FFF2-40B4-BE49-F238E27FC236}">
                <a16:creationId xmlns:a16="http://schemas.microsoft.com/office/drawing/2014/main" id="{C10EF758-A927-4263-A35D-3D8FC41CA1D3}"/>
              </a:ext>
            </a:extLst>
          </p:cNvPr>
          <p:cNvSpPr txBox="1"/>
          <p:nvPr/>
        </p:nvSpPr>
        <p:spPr>
          <a:xfrm>
            <a:off x="1531422" y="1695923"/>
            <a:ext cx="10232366" cy="830997"/>
          </a:xfrm>
          <a:prstGeom prst="rect">
            <a:avLst/>
          </a:prstGeom>
          <a:noFill/>
        </p:spPr>
        <p:txBody>
          <a:bodyPr wrap="square" rtlCol="0">
            <a:spAutoFit/>
          </a:bodyPr>
          <a:lstStyle/>
          <a:p>
            <a:pPr algn="ctr"/>
            <a:r>
              <a:rPr lang="en-US" sz="2400" b="1" dirty="0">
                <a:solidFill>
                  <a:srgbClr val="928E96"/>
                </a:solidFill>
                <a:latin typeface="PT Sans" panose="020B0503020203020204" pitchFamily="34" charset="0"/>
              </a:rPr>
              <a:t>COVID-19 Mortality Rates Are High Among Asian Americans and African Americans Relative to Their Share of the Population</a:t>
            </a:r>
          </a:p>
        </p:txBody>
      </p:sp>
    </p:spTree>
    <p:extLst>
      <p:ext uri="{BB962C8B-B14F-4D97-AF65-F5344CB8AC3E}">
        <p14:creationId xmlns:p14="http://schemas.microsoft.com/office/powerpoint/2010/main" val="182355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076906-45E7-4F5E-BFE2-6AB1C87821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9" imgW="395" imgH="396" progId="TCLayout.ActiveDocument.1">
                  <p:embed/>
                </p:oleObj>
              </mc:Choice>
              <mc:Fallback>
                <p:oleObj name="think-cell Slide" r:id="rId9" imgW="395" imgH="396" progId="TCLayout.ActiveDocument.1">
                  <p:embed/>
                  <p:pic>
                    <p:nvPicPr>
                      <p:cNvPr id="4" name="Object 3" hidden="1">
                        <a:extLst>
                          <a:ext uri="{FF2B5EF4-FFF2-40B4-BE49-F238E27FC236}">
                            <a16:creationId xmlns:a16="http://schemas.microsoft.com/office/drawing/2014/main" id="{82076906-45E7-4F5E-BFE2-6AB1C878217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BC8475F-B1FD-4834-AD19-24EB6C94EDE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3200" b="1" u="none" strike="noStrike" kern="1200" cap="none" spc="0" normalizeH="0" noProof="0" dirty="0">
              <a:ln>
                <a:noFill/>
              </a:ln>
              <a:solidFill>
                <a:prstClr val="white"/>
              </a:solidFill>
              <a:effectLst/>
              <a:uLnTx/>
              <a:uFillTx/>
              <a:latin typeface="PT Serif"/>
              <a:ea typeface="+mj-ea"/>
              <a:cs typeface="+mj-cs"/>
              <a:sym typeface="PT Serif"/>
            </a:endParaRPr>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1168730" y="457200"/>
            <a:ext cx="10980408" cy="1187450"/>
          </a:xfrm>
        </p:spPr>
        <p:txBody>
          <a:bodyPr>
            <a:normAutofit/>
          </a:bodyPr>
          <a:lstStyle/>
          <a:p>
            <a:pPr algn="ctr"/>
            <a:r>
              <a:rPr lang="en-US" sz="3200" b="1" dirty="0">
                <a:solidFill>
                  <a:schemeClr val="tx1">
                    <a:lumMod val="85000"/>
                    <a:lumOff val="15000"/>
                  </a:schemeClr>
                </a:solidFill>
                <a:latin typeface="PT Serif"/>
              </a:rPr>
              <a:t>Underlying Health Issues and Health Care Access Factors Make Communities of Color More Vulnerable</a:t>
            </a:r>
          </a:p>
        </p:txBody>
      </p:sp>
      <p:sp>
        <p:nvSpPr>
          <p:cNvPr id="51" name="Text Placeholder 2"/>
          <p:cNvSpPr>
            <a:spLocks noGrp="1"/>
          </p:cNvSpPr>
          <p:nvPr>
            <p:custDataLst>
              <p:tags r:id="rId4"/>
            </p:custDataLst>
          </p:nvPr>
        </p:nvSpPr>
        <p:spPr bwMode="gray">
          <a:xfrm>
            <a:off x="2952750" y="4605338"/>
            <a:ext cx="8921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800" b="1" dirty="0">
                <a:solidFill>
                  <a:schemeClr val="bg1"/>
                </a:solidFill>
                <a:latin typeface="PT Sans" panose="020B0503020203020204"/>
                <a:sym typeface="PT Sans" panose="020B0503020203020204"/>
              </a:rPr>
              <a:t>990,000</a:t>
            </a:r>
            <a:endParaRPr lang="en-US" sz="1800" b="1" dirty="0">
              <a:solidFill>
                <a:schemeClr val="bg1"/>
              </a:solidFill>
              <a:latin typeface="PT Sans" panose="020B0503020203020204"/>
              <a:sym typeface="PT Sans" panose="020B0503020203020204"/>
            </a:endParaRPr>
          </a:p>
        </p:txBody>
      </p:sp>
      <p:sp>
        <p:nvSpPr>
          <p:cNvPr id="55" name="Text Placeholder 2"/>
          <p:cNvSpPr>
            <a:spLocks noGrp="1"/>
          </p:cNvSpPr>
          <p:nvPr>
            <p:custDataLst>
              <p:tags r:id="rId5"/>
            </p:custDataLst>
          </p:nvPr>
        </p:nvSpPr>
        <p:spPr bwMode="gray">
          <a:xfrm>
            <a:off x="9523413" y="4410075"/>
            <a:ext cx="10826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800" b="1" dirty="0">
                <a:solidFill>
                  <a:schemeClr val="bg1"/>
                </a:solidFill>
                <a:latin typeface="PT Sans" panose="020B0503020203020204"/>
                <a:sym typeface="PT Sans" panose="020B0503020203020204"/>
              </a:rPr>
              <a:t>1,260,000</a:t>
            </a:r>
          </a:p>
        </p:txBody>
      </p:sp>
      <p:sp>
        <p:nvSpPr>
          <p:cNvPr id="48" name="Text Placeholder 2"/>
          <p:cNvSpPr>
            <a:spLocks noGrp="1"/>
          </p:cNvSpPr>
          <p:nvPr>
            <p:custDataLst>
              <p:tags r:id="rId6"/>
            </p:custDataLst>
          </p:nvPr>
        </p:nvSpPr>
        <p:spPr bwMode="gray">
          <a:xfrm>
            <a:off x="6284914" y="3698875"/>
            <a:ext cx="8921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800" b="1" dirty="0">
                <a:solidFill>
                  <a:schemeClr val="bg1"/>
                </a:solidFill>
                <a:latin typeface="PT Sans" panose="020B0503020203020204"/>
                <a:sym typeface="PT Sans" panose="020B0503020203020204"/>
              </a:rPr>
              <a:t>272,00-327,00</a:t>
            </a:r>
            <a:endParaRPr lang="en-US" sz="1800" b="1" dirty="0">
              <a:solidFill>
                <a:schemeClr val="bg1"/>
              </a:solidFill>
              <a:latin typeface="PT Sans" panose="020B0503020203020204"/>
              <a:sym typeface="PT Sans" panose="020B0503020203020204"/>
            </a:endParaRPr>
          </a:p>
        </p:txBody>
      </p:sp>
      <p:sp>
        <p:nvSpPr>
          <p:cNvPr id="24" name="Rectangle 23">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4">
            <a:extLst>
              <a:ext uri="{FF2B5EF4-FFF2-40B4-BE49-F238E27FC236}">
                <a16:creationId xmlns:a16="http://schemas.microsoft.com/office/drawing/2014/main" id="{8BD65619-E910-46DF-BA95-97C50012DE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28595" y="6261471"/>
            <a:ext cx="1294231" cy="442030"/>
          </a:xfrm>
          <a:prstGeom prst="rect">
            <a:avLst/>
          </a:prstGeom>
        </p:spPr>
      </p:pic>
      <p:sp>
        <p:nvSpPr>
          <p:cNvPr id="8" name="TextBox 7">
            <a:extLst>
              <a:ext uri="{FF2B5EF4-FFF2-40B4-BE49-F238E27FC236}">
                <a16:creationId xmlns:a16="http://schemas.microsoft.com/office/drawing/2014/main" id="{81772A1F-4D10-4377-92FE-11418659DFC1}"/>
              </a:ext>
            </a:extLst>
          </p:cNvPr>
          <p:cNvSpPr txBox="1"/>
          <p:nvPr/>
        </p:nvSpPr>
        <p:spPr>
          <a:xfrm>
            <a:off x="1168730" y="1644650"/>
            <a:ext cx="10754095" cy="430887"/>
          </a:xfrm>
          <a:prstGeom prst="rect">
            <a:avLst/>
          </a:prstGeom>
          <a:noFill/>
        </p:spPr>
        <p:txBody>
          <a:bodyPr wrap="square" rtlCol="0">
            <a:spAutoFit/>
          </a:bodyPr>
          <a:lstStyle/>
          <a:p>
            <a:pPr algn="ctr"/>
            <a:r>
              <a:rPr lang="en-US" sz="2200" b="1" dirty="0">
                <a:solidFill>
                  <a:srgbClr val="928E96"/>
                </a:solidFill>
                <a:latin typeface="PT Sans" panose="020B0503020203020204" pitchFamily="34" charset="0"/>
              </a:rPr>
              <a:t>A Large Proportion of American Indians and Latinos in Nevada Lack Health Insurance</a:t>
            </a:r>
          </a:p>
        </p:txBody>
      </p:sp>
      <p:pic>
        <p:nvPicPr>
          <p:cNvPr id="6" name="Picture 5">
            <a:extLst>
              <a:ext uri="{FF2B5EF4-FFF2-40B4-BE49-F238E27FC236}">
                <a16:creationId xmlns:a16="http://schemas.microsoft.com/office/drawing/2014/main" id="{2156EDEF-4640-4E12-BBEB-5BD04EC2011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4215"/>
          <a:stretch/>
        </p:blipFill>
        <p:spPr>
          <a:xfrm>
            <a:off x="3392647" y="2155046"/>
            <a:ext cx="6725986" cy="4669903"/>
          </a:xfrm>
          <a:prstGeom prst="rect">
            <a:avLst/>
          </a:prstGeom>
        </p:spPr>
      </p:pic>
    </p:spTree>
    <p:extLst>
      <p:ext uri="{BB962C8B-B14F-4D97-AF65-F5344CB8AC3E}">
        <p14:creationId xmlns:p14="http://schemas.microsoft.com/office/powerpoint/2010/main" val="167101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076906-45E7-4F5E-BFE2-6AB1C87821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9" imgW="395" imgH="396" progId="TCLayout.ActiveDocument.1">
                  <p:embed/>
                </p:oleObj>
              </mc:Choice>
              <mc:Fallback>
                <p:oleObj name="think-cell Slide" r:id="rId9" imgW="395" imgH="396" progId="TCLayout.ActiveDocument.1">
                  <p:embed/>
                  <p:pic>
                    <p:nvPicPr>
                      <p:cNvPr id="4" name="Object 3" hidden="1">
                        <a:extLst>
                          <a:ext uri="{FF2B5EF4-FFF2-40B4-BE49-F238E27FC236}">
                            <a16:creationId xmlns:a16="http://schemas.microsoft.com/office/drawing/2014/main" id="{82076906-45E7-4F5E-BFE2-6AB1C878217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BC8475F-B1FD-4834-AD19-24EB6C94EDE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3200" b="1" u="none" strike="noStrike" kern="1200" cap="none" spc="0" normalizeH="0" noProof="0" dirty="0">
              <a:ln>
                <a:noFill/>
              </a:ln>
              <a:solidFill>
                <a:prstClr val="white"/>
              </a:solidFill>
              <a:effectLst/>
              <a:uLnTx/>
              <a:uFillTx/>
              <a:latin typeface="PT Serif"/>
              <a:ea typeface="+mj-ea"/>
              <a:cs typeface="+mj-cs"/>
              <a:sym typeface="PT Serif"/>
            </a:endParaRPr>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1196307" y="457200"/>
            <a:ext cx="10834112" cy="1187450"/>
          </a:xfrm>
        </p:spPr>
        <p:txBody>
          <a:bodyPr>
            <a:normAutofit/>
          </a:bodyPr>
          <a:lstStyle/>
          <a:p>
            <a:pPr algn="ctr"/>
            <a:r>
              <a:rPr lang="en-US" sz="3200" b="1" dirty="0">
                <a:solidFill>
                  <a:schemeClr val="tx1">
                    <a:lumMod val="85000"/>
                    <a:lumOff val="15000"/>
                  </a:schemeClr>
                </a:solidFill>
                <a:latin typeface="PT Serif"/>
              </a:rPr>
              <a:t>Economic Impacts of COVID-19 Have Affected Communities of Color</a:t>
            </a:r>
          </a:p>
        </p:txBody>
      </p:sp>
      <p:sp>
        <p:nvSpPr>
          <p:cNvPr id="51" name="Text Placeholder 2"/>
          <p:cNvSpPr>
            <a:spLocks noGrp="1"/>
          </p:cNvSpPr>
          <p:nvPr>
            <p:custDataLst>
              <p:tags r:id="rId4"/>
            </p:custDataLst>
          </p:nvPr>
        </p:nvSpPr>
        <p:spPr bwMode="gray">
          <a:xfrm>
            <a:off x="2952750" y="4605338"/>
            <a:ext cx="8921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800" b="1" dirty="0">
                <a:solidFill>
                  <a:schemeClr val="bg1"/>
                </a:solidFill>
                <a:latin typeface="PT Sans" panose="020B0503020203020204"/>
                <a:sym typeface="PT Sans" panose="020B0503020203020204"/>
              </a:rPr>
              <a:t>990,000</a:t>
            </a:r>
            <a:endParaRPr lang="en-US" sz="1800" b="1" dirty="0">
              <a:solidFill>
                <a:schemeClr val="bg1"/>
              </a:solidFill>
              <a:latin typeface="PT Sans" panose="020B0503020203020204"/>
              <a:sym typeface="PT Sans" panose="020B0503020203020204"/>
            </a:endParaRPr>
          </a:p>
        </p:txBody>
      </p:sp>
      <p:sp>
        <p:nvSpPr>
          <p:cNvPr id="55" name="Text Placeholder 2"/>
          <p:cNvSpPr>
            <a:spLocks noGrp="1"/>
          </p:cNvSpPr>
          <p:nvPr>
            <p:custDataLst>
              <p:tags r:id="rId5"/>
            </p:custDataLst>
          </p:nvPr>
        </p:nvSpPr>
        <p:spPr bwMode="gray">
          <a:xfrm>
            <a:off x="9523413" y="4410075"/>
            <a:ext cx="10826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800" b="1" dirty="0">
                <a:solidFill>
                  <a:schemeClr val="bg1"/>
                </a:solidFill>
                <a:latin typeface="PT Sans" panose="020B0503020203020204"/>
                <a:sym typeface="PT Sans" panose="020B0503020203020204"/>
              </a:rPr>
              <a:t>1,260,000</a:t>
            </a:r>
          </a:p>
        </p:txBody>
      </p:sp>
      <p:sp>
        <p:nvSpPr>
          <p:cNvPr id="48" name="Text Placeholder 2"/>
          <p:cNvSpPr>
            <a:spLocks noGrp="1"/>
          </p:cNvSpPr>
          <p:nvPr>
            <p:custDataLst>
              <p:tags r:id="rId6"/>
            </p:custDataLst>
          </p:nvPr>
        </p:nvSpPr>
        <p:spPr bwMode="gray">
          <a:xfrm>
            <a:off x="6284914" y="3698875"/>
            <a:ext cx="8921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800" b="1" dirty="0">
                <a:solidFill>
                  <a:schemeClr val="bg1"/>
                </a:solidFill>
                <a:latin typeface="PT Sans" panose="020B0503020203020204"/>
                <a:sym typeface="PT Sans" panose="020B0503020203020204"/>
              </a:rPr>
              <a:t>272,00-327,00</a:t>
            </a:r>
            <a:endParaRPr lang="en-US" sz="1800" b="1" dirty="0">
              <a:solidFill>
                <a:schemeClr val="bg1"/>
              </a:solidFill>
              <a:latin typeface="PT Sans" panose="020B0503020203020204"/>
              <a:sym typeface="PT Sans" panose="020B0503020203020204"/>
            </a:endParaRPr>
          </a:p>
        </p:txBody>
      </p:sp>
      <p:sp>
        <p:nvSpPr>
          <p:cNvPr id="24" name="Rectangle 23">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4">
            <a:extLst>
              <a:ext uri="{FF2B5EF4-FFF2-40B4-BE49-F238E27FC236}">
                <a16:creationId xmlns:a16="http://schemas.microsoft.com/office/drawing/2014/main" id="{8BD65619-E910-46DF-BA95-97C50012DE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28595" y="6261471"/>
            <a:ext cx="1294231" cy="442030"/>
          </a:xfrm>
          <a:prstGeom prst="rect">
            <a:avLst/>
          </a:prstGeom>
        </p:spPr>
      </p:pic>
      <p:sp>
        <p:nvSpPr>
          <p:cNvPr id="8" name="TextBox 7">
            <a:extLst>
              <a:ext uri="{FF2B5EF4-FFF2-40B4-BE49-F238E27FC236}">
                <a16:creationId xmlns:a16="http://schemas.microsoft.com/office/drawing/2014/main" id="{81772A1F-4D10-4377-92FE-11418659DFC1}"/>
              </a:ext>
            </a:extLst>
          </p:cNvPr>
          <p:cNvSpPr txBox="1"/>
          <p:nvPr/>
        </p:nvSpPr>
        <p:spPr>
          <a:xfrm>
            <a:off x="1311952" y="1644650"/>
            <a:ext cx="10232366" cy="430887"/>
          </a:xfrm>
          <a:prstGeom prst="rect">
            <a:avLst/>
          </a:prstGeom>
          <a:noFill/>
        </p:spPr>
        <p:txBody>
          <a:bodyPr wrap="square" rtlCol="0">
            <a:spAutoFit/>
          </a:bodyPr>
          <a:lstStyle/>
          <a:p>
            <a:pPr algn="ctr"/>
            <a:r>
              <a:rPr lang="en-US" sz="2200" b="1" dirty="0">
                <a:solidFill>
                  <a:srgbClr val="928E96"/>
                </a:solidFill>
                <a:latin typeface="PT Sans" panose="020B0503020203020204" pitchFamily="34" charset="0"/>
              </a:rPr>
              <a:t>People of Color Are Overrepresented in Low-Wage Sectors</a:t>
            </a:r>
          </a:p>
        </p:txBody>
      </p:sp>
      <p:pic>
        <p:nvPicPr>
          <p:cNvPr id="5" name="Picture 4">
            <a:extLst>
              <a:ext uri="{FF2B5EF4-FFF2-40B4-BE49-F238E27FC236}">
                <a16:creationId xmlns:a16="http://schemas.microsoft.com/office/drawing/2014/main" id="{697D26A3-6EB9-4B0E-A8E4-4FCC6C6E054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6003"/>
          <a:stretch/>
        </p:blipFill>
        <p:spPr>
          <a:xfrm>
            <a:off x="3213947" y="2080236"/>
            <a:ext cx="6785508" cy="4623265"/>
          </a:xfrm>
          <a:prstGeom prst="rect">
            <a:avLst/>
          </a:prstGeom>
        </p:spPr>
      </p:pic>
    </p:spTree>
    <p:extLst>
      <p:ext uri="{BB962C8B-B14F-4D97-AF65-F5344CB8AC3E}">
        <p14:creationId xmlns:p14="http://schemas.microsoft.com/office/powerpoint/2010/main" val="204451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076906-45E7-4F5E-BFE2-6AB1C87821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7" name="think-cell Slide" r:id="rId9" imgW="395" imgH="396" progId="TCLayout.ActiveDocument.1">
                  <p:embed/>
                </p:oleObj>
              </mc:Choice>
              <mc:Fallback>
                <p:oleObj name="think-cell Slide" r:id="rId9" imgW="395" imgH="396" progId="TCLayout.ActiveDocument.1">
                  <p:embed/>
                  <p:pic>
                    <p:nvPicPr>
                      <p:cNvPr id="4" name="Object 3" hidden="1">
                        <a:extLst>
                          <a:ext uri="{FF2B5EF4-FFF2-40B4-BE49-F238E27FC236}">
                            <a16:creationId xmlns:a16="http://schemas.microsoft.com/office/drawing/2014/main" id="{82076906-45E7-4F5E-BFE2-6AB1C878217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BC8475F-B1FD-4834-AD19-24EB6C94EDE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3200" b="1" u="none" strike="noStrike" kern="1200" cap="none" spc="0" normalizeH="0" noProof="0" dirty="0">
              <a:ln>
                <a:noFill/>
              </a:ln>
              <a:solidFill>
                <a:prstClr val="white"/>
              </a:solidFill>
              <a:effectLst/>
              <a:uLnTx/>
              <a:uFillTx/>
              <a:latin typeface="PT Serif"/>
              <a:ea typeface="+mj-ea"/>
              <a:cs typeface="+mj-cs"/>
              <a:sym typeface="PT Serif"/>
            </a:endParaRPr>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1196307" y="457200"/>
            <a:ext cx="10834112" cy="1187450"/>
          </a:xfrm>
        </p:spPr>
        <p:txBody>
          <a:bodyPr>
            <a:normAutofit/>
          </a:bodyPr>
          <a:lstStyle/>
          <a:p>
            <a:pPr algn="ctr"/>
            <a:r>
              <a:rPr lang="en-US" sz="3200" b="1" dirty="0">
                <a:solidFill>
                  <a:schemeClr val="tx1">
                    <a:lumMod val="85000"/>
                    <a:lumOff val="15000"/>
                  </a:schemeClr>
                </a:solidFill>
                <a:latin typeface="PT Serif"/>
              </a:rPr>
              <a:t>Economic Impacts of COVID-19 Have Affected Communities of Color</a:t>
            </a:r>
          </a:p>
        </p:txBody>
      </p:sp>
      <p:sp>
        <p:nvSpPr>
          <p:cNvPr id="51" name="Text Placeholder 2"/>
          <p:cNvSpPr>
            <a:spLocks noGrp="1"/>
          </p:cNvSpPr>
          <p:nvPr>
            <p:custDataLst>
              <p:tags r:id="rId4"/>
            </p:custDataLst>
          </p:nvPr>
        </p:nvSpPr>
        <p:spPr bwMode="gray">
          <a:xfrm>
            <a:off x="2952750" y="4605338"/>
            <a:ext cx="8921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800" b="1" dirty="0">
                <a:solidFill>
                  <a:schemeClr val="bg1"/>
                </a:solidFill>
                <a:latin typeface="PT Sans" panose="020B0503020203020204"/>
                <a:sym typeface="PT Sans" panose="020B0503020203020204"/>
              </a:rPr>
              <a:t>990,000</a:t>
            </a:r>
            <a:endParaRPr lang="en-US" sz="1800" b="1" dirty="0">
              <a:solidFill>
                <a:schemeClr val="bg1"/>
              </a:solidFill>
              <a:latin typeface="PT Sans" panose="020B0503020203020204"/>
              <a:sym typeface="PT Sans" panose="020B0503020203020204"/>
            </a:endParaRPr>
          </a:p>
        </p:txBody>
      </p:sp>
      <p:sp>
        <p:nvSpPr>
          <p:cNvPr id="55" name="Text Placeholder 2"/>
          <p:cNvSpPr>
            <a:spLocks noGrp="1"/>
          </p:cNvSpPr>
          <p:nvPr>
            <p:custDataLst>
              <p:tags r:id="rId5"/>
            </p:custDataLst>
          </p:nvPr>
        </p:nvSpPr>
        <p:spPr bwMode="gray">
          <a:xfrm>
            <a:off x="9523413" y="4410075"/>
            <a:ext cx="10826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800" b="1" dirty="0">
                <a:solidFill>
                  <a:schemeClr val="bg1"/>
                </a:solidFill>
                <a:latin typeface="PT Sans" panose="020B0503020203020204"/>
                <a:sym typeface="PT Sans" panose="020B0503020203020204"/>
              </a:rPr>
              <a:t>1,260,000</a:t>
            </a:r>
          </a:p>
        </p:txBody>
      </p:sp>
      <p:sp>
        <p:nvSpPr>
          <p:cNvPr id="48" name="Text Placeholder 2"/>
          <p:cNvSpPr>
            <a:spLocks noGrp="1"/>
          </p:cNvSpPr>
          <p:nvPr>
            <p:custDataLst>
              <p:tags r:id="rId6"/>
            </p:custDataLst>
          </p:nvPr>
        </p:nvSpPr>
        <p:spPr bwMode="gray">
          <a:xfrm>
            <a:off x="6284914" y="3698875"/>
            <a:ext cx="8921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800" b="1" dirty="0">
                <a:solidFill>
                  <a:schemeClr val="bg1"/>
                </a:solidFill>
                <a:latin typeface="PT Sans" panose="020B0503020203020204"/>
                <a:sym typeface="PT Sans" panose="020B0503020203020204"/>
              </a:rPr>
              <a:t>272,00-327,00</a:t>
            </a:r>
            <a:endParaRPr lang="en-US" sz="1800" b="1" dirty="0">
              <a:solidFill>
                <a:schemeClr val="bg1"/>
              </a:solidFill>
              <a:latin typeface="PT Sans" panose="020B0503020203020204"/>
              <a:sym typeface="PT Sans" panose="020B0503020203020204"/>
            </a:endParaRPr>
          </a:p>
        </p:txBody>
      </p:sp>
      <p:sp>
        <p:nvSpPr>
          <p:cNvPr id="24" name="Rectangle 23">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4">
            <a:extLst>
              <a:ext uri="{FF2B5EF4-FFF2-40B4-BE49-F238E27FC236}">
                <a16:creationId xmlns:a16="http://schemas.microsoft.com/office/drawing/2014/main" id="{8BD65619-E910-46DF-BA95-97C50012DE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28595" y="6261471"/>
            <a:ext cx="1294231" cy="442030"/>
          </a:xfrm>
          <a:prstGeom prst="rect">
            <a:avLst/>
          </a:prstGeom>
        </p:spPr>
      </p:pic>
      <p:sp>
        <p:nvSpPr>
          <p:cNvPr id="8" name="TextBox 7">
            <a:extLst>
              <a:ext uri="{FF2B5EF4-FFF2-40B4-BE49-F238E27FC236}">
                <a16:creationId xmlns:a16="http://schemas.microsoft.com/office/drawing/2014/main" id="{81772A1F-4D10-4377-92FE-11418659DFC1}"/>
              </a:ext>
            </a:extLst>
          </p:cNvPr>
          <p:cNvSpPr txBox="1"/>
          <p:nvPr/>
        </p:nvSpPr>
        <p:spPr>
          <a:xfrm>
            <a:off x="2508136" y="1495698"/>
            <a:ext cx="8054617" cy="769441"/>
          </a:xfrm>
          <a:prstGeom prst="rect">
            <a:avLst/>
          </a:prstGeom>
          <a:noFill/>
        </p:spPr>
        <p:txBody>
          <a:bodyPr wrap="square" rtlCol="0">
            <a:spAutoFit/>
          </a:bodyPr>
          <a:lstStyle/>
          <a:p>
            <a:pPr algn="ctr"/>
            <a:r>
              <a:rPr lang="en-US" sz="2200" b="1" dirty="0">
                <a:solidFill>
                  <a:srgbClr val="928E96"/>
                </a:solidFill>
                <a:latin typeface="PT Sans" panose="020B0503020203020204" pitchFamily="34" charset="0"/>
              </a:rPr>
              <a:t>Most African Americans and Native Hawaiians/Pacific Islanders in Nevada Rent Their Homes</a:t>
            </a:r>
          </a:p>
        </p:txBody>
      </p:sp>
      <p:pic>
        <p:nvPicPr>
          <p:cNvPr id="6" name="Picture 5">
            <a:extLst>
              <a:ext uri="{FF2B5EF4-FFF2-40B4-BE49-F238E27FC236}">
                <a16:creationId xmlns:a16="http://schemas.microsoft.com/office/drawing/2014/main" id="{7B62AADA-0CDF-49DA-9E17-8E8EC933ABF5}"/>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203259" y="2303145"/>
            <a:ext cx="6163310" cy="4461510"/>
          </a:xfrm>
          <a:prstGeom prst="rect">
            <a:avLst/>
          </a:prstGeom>
        </p:spPr>
      </p:pic>
    </p:spTree>
    <p:extLst>
      <p:ext uri="{BB962C8B-B14F-4D97-AF65-F5344CB8AC3E}">
        <p14:creationId xmlns:p14="http://schemas.microsoft.com/office/powerpoint/2010/main" val="1987350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076906-45E7-4F5E-BFE2-6AB1C87821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1" name="think-cell Slide" r:id="rId9" imgW="395" imgH="396" progId="TCLayout.ActiveDocument.1">
                  <p:embed/>
                </p:oleObj>
              </mc:Choice>
              <mc:Fallback>
                <p:oleObj name="think-cell Slide" r:id="rId9" imgW="395" imgH="396" progId="TCLayout.ActiveDocument.1">
                  <p:embed/>
                  <p:pic>
                    <p:nvPicPr>
                      <p:cNvPr id="4" name="Object 3" hidden="1">
                        <a:extLst>
                          <a:ext uri="{FF2B5EF4-FFF2-40B4-BE49-F238E27FC236}">
                            <a16:creationId xmlns:a16="http://schemas.microsoft.com/office/drawing/2014/main" id="{82076906-45E7-4F5E-BFE2-6AB1C878217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BC8475F-B1FD-4834-AD19-24EB6C94EDE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3200" b="1" u="none" strike="noStrike" kern="1200" cap="none" spc="0" normalizeH="0" noProof="0" dirty="0">
              <a:ln>
                <a:noFill/>
              </a:ln>
              <a:solidFill>
                <a:prstClr val="white"/>
              </a:solidFill>
              <a:effectLst/>
              <a:uLnTx/>
              <a:uFillTx/>
              <a:latin typeface="PT Serif"/>
              <a:ea typeface="+mj-ea"/>
              <a:cs typeface="+mj-cs"/>
              <a:sym typeface="PT Serif"/>
            </a:endParaRPr>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1196307" y="457200"/>
            <a:ext cx="10834112" cy="1187450"/>
          </a:xfrm>
        </p:spPr>
        <p:txBody>
          <a:bodyPr>
            <a:normAutofit/>
          </a:bodyPr>
          <a:lstStyle/>
          <a:p>
            <a:pPr algn="ctr"/>
            <a:r>
              <a:rPr lang="en-US" sz="3200" b="1" dirty="0">
                <a:solidFill>
                  <a:schemeClr val="tx1">
                    <a:lumMod val="85000"/>
                    <a:lumOff val="15000"/>
                  </a:schemeClr>
                </a:solidFill>
                <a:latin typeface="PT Serif"/>
              </a:rPr>
              <a:t>Economic Impacts of COVID-19 Have Affected Communities of Color</a:t>
            </a:r>
          </a:p>
        </p:txBody>
      </p:sp>
      <p:sp>
        <p:nvSpPr>
          <p:cNvPr id="51" name="Text Placeholder 2"/>
          <p:cNvSpPr>
            <a:spLocks noGrp="1"/>
          </p:cNvSpPr>
          <p:nvPr>
            <p:custDataLst>
              <p:tags r:id="rId4"/>
            </p:custDataLst>
          </p:nvPr>
        </p:nvSpPr>
        <p:spPr bwMode="gray">
          <a:xfrm>
            <a:off x="2952750" y="4605338"/>
            <a:ext cx="8921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800" b="1" dirty="0">
                <a:solidFill>
                  <a:schemeClr val="bg1"/>
                </a:solidFill>
                <a:latin typeface="PT Sans" panose="020B0503020203020204"/>
                <a:sym typeface="PT Sans" panose="020B0503020203020204"/>
              </a:rPr>
              <a:t>990,000</a:t>
            </a:r>
            <a:endParaRPr lang="en-US" sz="1800" b="1" dirty="0">
              <a:solidFill>
                <a:schemeClr val="bg1"/>
              </a:solidFill>
              <a:latin typeface="PT Sans" panose="020B0503020203020204"/>
              <a:sym typeface="PT Sans" panose="020B0503020203020204"/>
            </a:endParaRPr>
          </a:p>
        </p:txBody>
      </p:sp>
      <p:sp>
        <p:nvSpPr>
          <p:cNvPr id="55" name="Text Placeholder 2"/>
          <p:cNvSpPr>
            <a:spLocks noGrp="1"/>
          </p:cNvSpPr>
          <p:nvPr>
            <p:custDataLst>
              <p:tags r:id="rId5"/>
            </p:custDataLst>
          </p:nvPr>
        </p:nvSpPr>
        <p:spPr bwMode="gray">
          <a:xfrm>
            <a:off x="9523413" y="4410075"/>
            <a:ext cx="10826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800" b="1" dirty="0">
                <a:solidFill>
                  <a:schemeClr val="bg1"/>
                </a:solidFill>
                <a:latin typeface="PT Sans" panose="020B0503020203020204"/>
                <a:sym typeface="PT Sans" panose="020B0503020203020204"/>
              </a:rPr>
              <a:t>1,260,000</a:t>
            </a:r>
          </a:p>
        </p:txBody>
      </p:sp>
      <p:sp>
        <p:nvSpPr>
          <p:cNvPr id="48" name="Text Placeholder 2"/>
          <p:cNvSpPr>
            <a:spLocks noGrp="1"/>
          </p:cNvSpPr>
          <p:nvPr>
            <p:custDataLst>
              <p:tags r:id="rId6"/>
            </p:custDataLst>
          </p:nvPr>
        </p:nvSpPr>
        <p:spPr bwMode="gray">
          <a:xfrm>
            <a:off x="6284914" y="3698875"/>
            <a:ext cx="8921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800" b="1" dirty="0">
                <a:solidFill>
                  <a:schemeClr val="bg1"/>
                </a:solidFill>
                <a:latin typeface="PT Sans" panose="020B0503020203020204"/>
                <a:sym typeface="PT Sans" panose="020B0503020203020204"/>
              </a:rPr>
              <a:t>272,00-327,00</a:t>
            </a:r>
            <a:endParaRPr lang="en-US" sz="1800" b="1" dirty="0">
              <a:solidFill>
                <a:schemeClr val="bg1"/>
              </a:solidFill>
              <a:latin typeface="PT Sans" panose="020B0503020203020204"/>
              <a:sym typeface="PT Sans" panose="020B0503020203020204"/>
            </a:endParaRPr>
          </a:p>
        </p:txBody>
      </p:sp>
      <p:sp>
        <p:nvSpPr>
          <p:cNvPr id="24" name="Rectangle 23">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4">
            <a:extLst>
              <a:ext uri="{FF2B5EF4-FFF2-40B4-BE49-F238E27FC236}">
                <a16:creationId xmlns:a16="http://schemas.microsoft.com/office/drawing/2014/main" id="{8BD65619-E910-46DF-BA95-97C50012DE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28595" y="6261471"/>
            <a:ext cx="1294231" cy="442030"/>
          </a:xfrm>
          <a:prstGeom prst="rect">
            <a:avLst/>
          </a:prstGeom>
        </p:spPr>
      </p:pic>
      <p:sp>
        <p:nvSpPr>
          <p:cNvPr id="8" name="TextBox 7">
            <a:extLst>
              <a:ext uri="{FF2B5EF4-FFF2-40B4-BE49-F238E27FC236}">
                <a16:creationId xmlns:a16="http://schemas.microsoft.com/office/drawing/2014/main" id="{81772A1F-4D10-4377-92FE-11418659DFC1}"/>
              </a:ext>
            </a:extLst>
          </p:cNvPr>
          <p:cNvSpPr txBox="1"/>
          <p:nvPr/>
        </p:nvSpPr>
        <p:spPr>
          <a:xfrm>
            <a:off x="1311952" y="1644650"/>
            <a:ext cx="10232366" cy="430887"/>
          </a:xfrm>
          <a:prstGeom prst="rect">
            <a:avLst/>
          </a:prstGeom>
          <a:noFill/>
        </p:spPr>
        <p:txBody>
          <a:bodyPr wrap="square" rtlCol="0">
            <a:spAutoFit/>
          </a:bodyPr>
          <a:lstStyle/>
          <a:p>
            <a:pPr algn="ctr"/>
            <a:r>
              <a:rPr lang="en-US" sz="2200" b="1" dirty="0">
                <a:solidFill>
                  <a:srgbClr val="928E96"/>
                </a:solidFill>
                <a:latin typeface="PT Sans" panose="020B0503020203020204" pitchFamily="34" charset="0"/>
              </a:rPr>
              <a:t>People of Color in Nevada Pay More than Half of Their Incomes on Rent</a:t>
            </a:r>
          </a:p>
        </p:txBody>
      </p:sp>
      <p:pic>
        <p:nvPicPr>
          <p:cNvPr id="6" name="Picture 5">
            <a:extLst>
              <a:ext uri="{FF2B5EF4-FFF2-40B4-BE49-F238E27FC236}">
                <a16:creationId xmlns:a16="http://schemas.microsoft.com/office/drawing/2014/main" id="{91078CE5-3C31-4638-A171-89B4B7ECBB66}"/>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69640" y="2444750"/>
            <a:ext cx="5769610" cy="4178300"/>
          </a:xfrm>
          <a:prstGeom prst="rect">
            <a:avLst/>
          </a:prstGeom>
        </p:spPr>
      </p:pic>
    </p:spTree>
    <p:extLst>
      <p:ext uri="{BB962C8B-B14F-4D97-AF65-F5344CB8AC3E}">
        <p14:creationId xmlns:p14="http://schemas.microsoft.com/office/powerpoint/2010/main" val="39256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076906-45E7-4F5E-BFE2-6AB1C8782175}"/>
              </a:ext>
            </a:extLst>
          </p:cNvPr>
          <p:cNvGraphicFramePr>
            <a:graphicFrameLocks noChangeAspect="1"/>
          </p:cNvGraphicFramePr>
          <p:nvPr>
            <p:custDataLst>
              <p:tags r:id="rId2"/>
            </p:custDataLst>
            <p:extLst>
              <p:ext uri="{D42A27DB-BD31-4B8C-83A1-F6EECF244321}">
                <p14:modId xmlns:p14="http://schemas.microsoft.com/office/powerpoint/2010/main" val="1075335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6" name="think-cell Slide" r:id="rId14" imgW="395" imgH="396" progId="TCLayout.ActiveDocument.1">
                  <p:embed/>
                </p:oleObj>
              </mc:Choice>
              <mc:Fallback>
                <p:oleObj name="think-cell Slide" r:id="rId14" imgW="395" imgH="396" progId="TCLayout.ActiveDocument.1">
                  <p:embed/>
                  <p:pic>
                    <p:nvPicPr>
                      <p:cNvPr id="4" name="Object 3" hidden="1">
                        <a:extLst>
                          <a:ext uri="{FF2B5EF4-FFF2-40B4-BE49-F238E27FC236}">
                            <a16:creationId xmlns:a16="http://schemas.microsoft.com/office/drawing/2014/main" id="{82076906-45E7-4F5E-BFE2-6AB1C878217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BC8475F-B1FD-4834-AD19-24EB6C94EDE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3200" b="1" u="none" strike="noStrike" kern="1200" cap="none" spc="0" normalizeH="0" noProof="0" dirty="0">
              <a:ln>
                <a:noFill/>
              </a:ln>
              <a:solidFill>
                <a:prstClr val="white"/>
              </a:solidFill>
              <a:effectLst/>
              <a:uLnTx/>
              <a:uFillTx/>
              <a:latin typeface="PT Serif"/>
              <a:ea typeface="+mj-ea"/>
              <a:cs typeface="+mj-cs"/>
              <a:sym typeface="PT Serif"/>
            </a:endParaRPr>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1119188" y="457200"/>
            <a:ext cx="11029950" cy="1187450"/>
          </a:xfrm>
        </p:spPr>
        <p:txBody>
          <a:bodyPr>
            <a:normAutofit fontScale="90000"/>
          </a:bodyPr>
          <a:lstStyle/>
          <a:p>
            <a:r>
              <a:rPr lang="en-US" sz="3200" b="1" dirty="0">
                <a:solidFill>
                  <a:schemeClr val="tx1">
                    <a:lumMod val="85000"/>
                    <a:lumOff val="15000"/>
                  </a:schemeClr>
                </a:solidFill>
                <a:latin typeface="PT Serif"/>
              </a:rPr>
              <a:t>Between 272,000-327,000 Nevadans (or 118,000-142,000 households) could struggle to pay their rent by September 2020</a:t>
            </a:r>
          </a:p>
        </p:txBody>
      </p:sp>
      <p:sp>
        <p:nvSpPr>
          <p:cNvPr id="14" name="Rectangle 13">
            <a:extLst>
              <a:ext uri="{FF2B5EF4-FFF2-40B4-BE49-F238E27FC236}">
                <a16:creationId xmlns:a16="http://schemas.microsoft.com/office/drawing/2014/main" id="{21EC04D4-7368-468C-8521-E971450B88FE}"/>
              </a:ext>
            </a:extLst>
          </p:cNvPr>
          <p:cNvSpPr/>
          <p:nvPr/>
        </p:nvSpPr>
        <p:spPr>
          <a:xfrm>
            <a:off x="1114426" y="1866900"/>
            <a:ext cx="10808400" cy="4355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T Sans"/>
            </a:endParaRPr>
          </a:p>
        </p:txBody>
      </p:sp>
      <p:cxnSp>
        <p:nvCxnSpPr>
          <p:cNvPr id="6" name="Straight Connector 5"/>
          <p:cNvCxnSpPr/>
          <p:nvPr>
            <p:custDataLst>
              <p:tags r:id="rId4"/>
            </p:custDataLst>
          </p:nvPr>
        </p:nvCxnSpPr>
        <p:spPr bwMode="auto">
          <a:xfrm>
            <a:off x="7658100" y="3629025"/>
            <a:ext cx="1481138" cy="0"/>
          </a:xfrm>
          <a:prstGeom prst="line">
            <a:avLst/>
          </a:prstGeom>
          <a:ln w="3175" cap="rnd"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5"/>
            </p:custDataLst>
          </p:nvPr>
        </p:nvCxnSpPr>
        <p:spPr bwMode="auto">
          <a:xfrm>
            <a:off x="4325938" y="4017963"/>
            <a:ext cx="147955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4" name="Chart 63"/>
          <p:cNvGraphicFramePr/>
          <p:nvPr>
            <p:custDataLst>
              <p:tags r:id="rId6"/>
            </p:custDataLst>
            <p:extLst>
              <p:ext uri="{D42A27DB-BD31-4B8C-83A1-F6EECF244321}">
                <p14:modId xmlns:p14="http://schemas.microsoft.com/office/powerpoint/2010/main" val="871217616"/>
              </p:ext>
            </p:extLst>
          </p:nvPr>
        </p:nvGraphicFramePr>
        <p:xfrm>
          <a:off x="1651000" y="3546475"/>
          <a:ext cx="10163175" cy="1976438"/>
        </p:xfrm>
        <a:graphic>
          <a:graphicData uri="http://schemas.openxmlformats.org/drawingml/2006/chart">
            <c:chart xmlns:c="http://schemas.openxmlformats.org/drawingml/2006/chart" xmlns:r="http://schemas.openxmlformats.org/officeDocument/2006/relationships" r:id="rId16"/>
          </a:graphicData>
        </a:graphic>
      </p:graphicFrame>
      <p:sp>
        <p:nvSpPr>
          <p:cNvPr id="56" name="Text Placeholder 2">
            <a:extLst>
              <a:ext uri="{FF2B5EF4-FFF2-40B4-BE49-F238E27FC236}">
                <a16:creationId xmlns:a16="http://schemas.microsoft.com/office/drawing/2014/main" id="{26267B8B-9EC1-4FB8-9020-9B2801FC9E8A}"/>
              </a:ext>
            </a:extLst>
          </p:cNvPr>
          <p:cNvSpPr>
            <a:spLocks noGrp="1"/>
          </p:cNvSpPr>
          <p:nvPr>
            <p:custDataLst>
              <p:tags r:id="rId7"/>
            </p:custDataLst>
          </p:nvPr>
        </p:nvSpPr>
        <p:spPr bwMode="auto">
          <a:xfrm>
            <a:off x="8613775" y="5516563"/>
            <a:ext cx="2903538" cy="3016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lgn="ctr">
              <a:spcBef>
                <a:spcPct val="0"/>
              </a:spcBef>
              <a:spcAft>
                <a:spcPct val="0"/>
              </a:spcAft>
              <a:buClr>
                <a:srgbClr val="ED8428"/>
              </a:buClr>
              <a:buNone/>
              <a:defRPr/>
            </a:pPr>
            <a:fld id="{9230D1FC-AD30-425E-B14B-32B3BE5EE9B2}" type="datetime'T''o''ta''''''l ''N''''''V ten''ant ''''''po''''pul''''ation'">
              <a:rPr lang="en-US" altLang="en-US" sz="1800" b="1" smtClean="0">
                <a:solidFill>
                  <a:srgbClr val="000000">
                    <a:lumMod val="75000"/>
                    <a:lumOff val="25000"/>
                  </a:srgbClr>
                </a:solidFill>
                <a:latin typeface="PT Sans" panose="020B0503020203020204"/>
                <a:sym typeface="PT Sans" panose="020B0503020203020204"/>
              </a:rPr>
              <a:pPr marL="0" lvl="0" indent="0" algn="ctr">
                <a:spcBef>
                  <a:spcPct val="0"/>
                </a:spcBef>
                <a:spcAft>
                  <a:spcPct val="0"/>
                </a:spcAft>
                <a:buClr>
                  <a:srgbClr val="ED8428"/>
                </a:buClr>
                <a:buNone/>
                <a:defRPr/>
              </a:pPr>
              <a:t>Total NV tenant population</a:t>
            </a:fld>
            <a:endParaRPr kumimoji="0" lang="en-US" sz="1800" b="1" i="0" strike="noStrike" kern="1200" spc="0" normalizeH="0" noProof="0" dirty="0">
              <a:ln>
                <a:noFill/>
              </a:ln>
              <a:solidFill>
                <a:srgbClr val="000000">
                  <a:lumMod val="75000"/>
                  <a:lumOff val="25000"/>
                </a:srgbClr>
              </a:solidFill>
              <a:effectLst/>
              <a:uLnTx/>
              <a:uFillTx/>
              <a:latin typeface="PT Sans"/>
              <a:sym typeface="PT Sans" panose="020B0503020203020204"/>
            </a:endParaRPr>
          </a:p>
        </p:txBody>
      </p:sp>
      <p:sp>
        <p:nvSpPr>
          <p:cNvPr id="18" name="Text Placeholder 2">
            <a:extLst>
              <a:ext uri="{FF2B5EF4-FFF2-40B4-BE49-F238E27FC236}">
                <a16:creationId xmlns:a16="http://schemas.microsoft.com/office/drawing/2014/main" id="{86C35AC1-6E7C-46DB-B069-C539464B097D}"/>
              </a:ext>
            </a:extLst>
          </p:cNvPr>
          <p:cNvSpPr>
            <a:spLocks noGrp="1"/>
          </p:cNvSpPr>
          <p:nvPr>
            <p:custDataLst>
              <p:tags r:id="rId8"/>
            </p:custDataLst>
          </p:nvPr>
        </p:nvSpPr>
        <p:spPr bwMode="auto">
          <a:xfrm>
            <a:off x="2303463" y="5516563"/>
            <a:ext cx="2192338" cy="6032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110000"/>
              </a:lnSpc>
              <a:spcBef>
                <a:spcPct val="0"/>
              </a:spcBef>
              <a:spcAft>
                <a:spcPct val="0"/>
              </a:spcAft>
              <a:buClr>
                <a:srgbClr val="ED8428"/>
              </a:buClr>
              <a:buSzPct val="92000"/>
              <a:buFont typeface="Wingdings 2" panose="05020102010507070707" pitchFamily="18" charset="2"/>
              <a:buNone/>
              <a:tabLst/>
              <a:defRPr/>
            </a:pPr>
            <a:fld id="{493C9959-EC93-4DEB-9217-B4497CAE02D4}" type="datetime'Tena''n''''t''s w''ith ''limited'' / no ev''i''c''tio''n risk'">
              <a:rPr kumimoji="0" lang="en-US" altLang="en-US" sz="1800" b="1" i="0" u="none" strike="noStrike" kern="1200" cap="none" spc="0" normalizeH="0" baseline="0" noProof="0" smtClean="0">
                <a:ln>
                  <a:noFill/>
                </a:ln>
                <a:solidFill>
                  <a:prstClr val="black">
                    <a:lumMod val="75000"/>
                    <a:lumOff val="25000"/>
                  </a:prstClr>
                </a:solidFill>
                <a:effectLst/>
                <a:uLnTx/>
                <a:uFillTx/>
                <a:latin typeface="PT Sans"/>
                <a:sym typeface="PT Sans"/>
              </a:rPr>
              <a:pPr marL="0" marR="0" lvl="0" indent="0" algn="ctr" defTabSz="457200" rtl="0" eaLnBrk="1" fontAlgn="auto" latinLnBrk="0" hangingPunct="1">
                <a:lnSpc>
                  <a:spcPct val="110000"/>
                </a:lnSpc>
                <a:spcBef>
                  <a:spcPct val="0"/>
                </a:spcBef>
                <a:spcAft>
                  <a:spcPct val="0"/>
                </a:spcAft>
                <a:buClr>
                  <a:srgbClr val="ED8428"/>
                </a:buClr>
                <a:buSzPct val="92000"/>
                <a:buFont typeface="Wingdings 2" panose="05020102010507070707" pitchFamily="18" charset="2"/>
                <a:buNone/>
                <a:tabLst/>
                <a:defRPr/>
              </a:pPr>
              <a:t>Tenants with limited / no eviction risk</a:t>
            </a:fld>
            <a:endParaRPr kumimoji="0" lang="en-US" sz="1800" b="1" i="0" u="none" strike="noStrike" kern="1200" cap="none" spc="0" normalizeH="0" baseline="0" noProof="0" dirty="0">
              <a:ln>
                <a:noFill/>
              </a:ln>
              <a:solidFill>
                <a:prstClr val="black">
                  <a:lumMod val="75000"/>
                  <a:lumOff val="25000"/>
                </a:prstClr>
              </a:solidFill>
              <a:effectLst/>
              <a:uLnTx/>
              <a:uFillTx/>
              <a:latin typeface="PT Sans"/>
              <a:sym typeface="PT Sans"/>
            </a:endParaRPr>
          </a:p>
        </p:txBody>
      </p:sp>
      <p:sp>
        <p:nvSpPr>
          <p:cNvPr id="51" name="Text Placeholder 2"/>
          <p:cNvSpPr>
            <a:spLocks noGrp="1"/>
          </p:cNvSpPr>
          <p:nvPr>
            <p:custDataLst>
              <p:tags r:id="rId9"/>
            </p:custDataLst>
          </p:nvPr>
        </p:nvSpPr>
        <p:spPr bwMode="gray">
          <a:xfrm>
            <a:off x="2952750" y="4605338"/>
            <a:ext cx="8921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800" b="1" dirty="0">
                <a:solidFill>
                  <a:schemeClr val="bg1"/>
                </a:solidFill>
                <a:latin typeface="PT Sans" panose="020B0503020203020204"/>
                <a:sym typeface="PT Sans" panose="020B0503020203020204"/>
              </a:rPr>
              <a:t>990,000</a:t>
            </a:r>
            <a:endParaRPr lang="en-US" sz="1800" b="1" dirty="0">
              <a:solidFill>
                <a:schemeClr val="bg1"/>
              </a:solidFill>
              <a:latin typeface="PT Sans" panose="020B0503020203020204"/>
              <a:sym typeface="PT Sans" panose="020B0503020203020204"/>
            </a:endParaRPr>
          </a:p>
        </p:txBody>
      </p:sp>
      <p:sp>
        <p:nvSpPr>
          <p:cNvPr id="26" name="Text Placeholder 2">
            <a:extLst>
              <a:ext uri="{FF2B5EF4-FFF2-40B4-BE49-F238E27FC236}">
                <a16:creationId xmlns:a16="http://schemas.microsoft.com/office/drawing/2014/main" id="{26267B8B-9EC1-4FB8-9020-9B2801FC9E8A}"/>
              </a:ext>
            </a:extLst>
          </p:cNvPr>
          <p:cNvSpPr>
            <a:spLocks noGrp="1"/>
          </p:cNvSpPr>
          <p:nvPr>
            <p:custDataLst>
              <p:tags r:id="rId10"/>
            </p:custDataLst>
          </p:nvPr>
        </p:nvSpPr>
        <p:spPr bwMode="auto">
          <a:xfrm>
            <a:off x="5365215" y="5516563"/>
            <a:ext cx="2533880" cy="6032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lgn="ctr">
              <a:spcBef>
                <a:spcPct val="0"/>
              </a:spcBef>
              <a:spcAft>
                <a:spcPct val="0"/>
              </a:spcAft>
              <a:buClr>
                <a:srgbClr val="ED8428"/>
              </a:buClr>
              <a:buNone/>
              <a:defRPr/>
            </a:pPr>
            <a:r>
              <a:rPr lang="en-US" altLang="en-US" sz="1800" b="1" dirty="0">
                <a:solidFill>
                  <a:srgbClr val="000000">
                    <a:lumMod val="75000"/>
                    <a:lumOff val="25000"/>
                  </a:srgbClr>
                </a:solidFill>
                <a:latin typeface="PT Sans"/>
                <a:sym typeface="PT Sans"/>
              </a:rPr>
              <a:t>Tenants at risk of eviction through Q3 2020</a:t>
            </a:r>
            <a:endParaRPr kumimoji="0" lang="en-US" sz="1800" b="1" i="0" strike="noStrike" kern="1200" spc="0" normalizeH="0" noProof="0" dirty="0">
              <a:ln>
                <a:noFill/>
              </a:ln>
              <a:solidFill>
                <a:srgbClr val="000000">
                  <a:lumMod val="75000"/>
                  <a:lumOff val="25000"/>
                </a:srgbClr>
              </a:solidFill>
              <a:effectLst/>
              <a:uLnTx/>
              <a:uFillTx/>
              <a:latin typeface="PT Sans"/>
              <a:sym typeface="PT Sans"/>
            </a:endParaRPr>
          </a:p>
        </p:txBody>
      </p:sp>
      <p:sp>
        <p:nvSpPr>
          <p:cNvPr id="55" name="Text Placeholder 2"/>
          <p:cNvSpPr>
            <a:spLocks noGrp="1"/>
          </p:cNvSpPr>
          <p:nvPr>
            <p:custDataLst>
              <p:tags r:id="rId11"/>
            </p:custDataLst>
          </p:nvPr>
        </p:nvSpPr>
        <p:spPr bwMode="gray">
          <a:xfrm>
            <a:off x="9523413" y="4410075"/>
            <a:ext cx="10826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sz="1800" b="1" dirty="0">
                <a:solidFill>
                  <a:schemeClr val="bg1"/>
                </a:solidFill>
                <a:latin typeface="PT Sans" panose="020B0503020203020204"/>
                <a:sym typeface="PT Sans" panose="020B0503020203020204"/>
              </a:rPr>
              <a:t>1,260,000</a:t>
            </a:r>
          </a:p>
        </p:txBody>
      </p:sp>
      <p:sp>
        <p:nvSpPr>
          <p:cNvPr id="48" name="Text Placeholder 2"/>
          <p:cNvSpPr>
            <a:spLocks noGrp="1"/>
          </p:cNvSpPr>
          <p:nvPr>
            <p:custDataLst>
              <p:tags r:id="rId12"/>
            </p:custDataLst>
          </p:nvPr>
        </p:nvSpPr>
        <p:spPr bwMode="gray">
          <a:xfrm>
            <a:off x="6284914" y="3698875"/>
            <a:ext cx="892175"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US" altLang="en-US" sz="1800" b="1" dirty="0">
                <a:solidFill>
                  <a:schemeClr val="bg1"/>
                </a:solidFill>
                <a:latin typeface="PT Sans" panose="020B0503020203020204"/>
                <a:sym typeface="PT Sans" panose="020B0503020203020204"/>
              </a:rPr>
              <a:t>272,000-327,000</a:t>
            </a:r>
            <a:endParaRPr lang="en-US" sz="1800" b="1" dirty="0">
              <a:solidFill>
                <a:schemeClr val="bg1"/>
              </a:solidFill>
              <a:latin typeface="PT Sans" panose="020B0503020203020204"/>
              <a:sym typeface="PT Sans" panose="020B0503020203020204"/>
            </a:endParaRPr>
          </a:p>
        </p:txBody>
      </p:sp>
      <p:sp>
        <p:nvSpPr>
          <p:cNvPr id="30" name="TextBox 29">
            <a:extLst>
              <a:ext uri="{FF2B5EF4-FFF2-40B4-BE49-F238E27FC236}">
                <a16:creationId xmlns:a16="http://schemas.microsoft.com/office/drawing/2014/main" id="{B62A17A6-DA89-4A5C-9F5E-B33FE9B1F7A1}"/>
              </a:ext>
            </a:extLst>
          </p:cNvPr>
          <p:cNvSpPr txBox="1"/>
          <p:nvPr/>
        </p:nvSpPr>
        <p:spPr>
          <a:xfrm>
            <a:off x="1281113" y="1990725"/>
            <a:ext cx="5532438" cy="6461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T Sans"/>
              </a:rPr>
              <a:t>Nevada Tenants Eviction Risk by </a:t>
            </a:r>
            <a:r>
              <a:rPr lang="en-US" b="1" dirty="0">
                <a:solidFill>
                  <a:prstClr val="black"/>
                </a:solidFill>
                <a:latin typeface="PT Sans"/>
              </a:rPr>
              <a:t>Sept</a:t>
            </a:r>
            <a:r>
              <a:rPr kumimoji="0" lang="en-US" sz="1800" b="1" i="0" u="none" strike="noStrike" kern="1200" cap="none" spc="0" normalizeH="0" baseline="0" noProof="0" dirty="0">
                <a:ln>
                  <a:noFill/>
                </a:ln>
                <a:solidFill>
                  <a:prstClr val="black"/>
                </a:solidFill>
                <a:effectLst/>
                <a:uLnTx/>
                <a:uFillTx/>
                <a:latin typeface="PT Sans"/>
              </a:rPr>
              <a:t>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T Sans"/>
              </a:rPr>
              <a:t># of people in rented housing at risk of eviction</a:t>
            </a:r>
          </a:p>
        </p:txBody>
      </p:sp>
      <p:sp>
        <p:nvSpPr>
          <p:cNvPr id="32" name="Rectangle 31">
            <a:extLst>
              <a:ext uri="{FF2B5EF4-FFF2-40B4-BE49-F238E27FC236}">
                <a16:creationId xmlns:a16="http://schemas.microsoft.com/office/drawing/2014/main" id="{53C189F0-23EC-4C35-88BD-4E95EE8BFF26}"/>
              </a:ext>
            </a:extLst>
          </p:cNvPr>
          <p:cNvSpPr/>
          <p:nvPr/>
        </p:nvSpPr>
        <p:spPr>
          <a:xfrm>
            <a:off x="6440319" y="1970087"/>
            <a:ext cx="5249863" cy="969963"/>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PT Sans"/>
              </a:rPr>
              <a:t>Low-income individuals, people</a:t>
            </a:r>
            <a:r>
              <a:rPr kumimoji="0" lang="en-US" b="1" i="0" u="none" strike="noStrike" kern="1200" cap="none" spc="0" normalizeH="0" baseline="0" noProof="0" dirty="0">
                <a:ln>
                  <a:noFill/>
                </a:ln>
                <a:solidFill>
                  <a:prstClr val="white"/>
                </a:solidFill>
                <a:effectLst/>
                <a:uLnTx/>
                <a:uFillTx/>
                <a:latin typeface="PT Sans"/>
              </a:rPr>
              <a:t> of color, and</a:t>
            </a:r>
            <a:r>
              <a:rPr lang="en-US" b="1" dirty="0">
                <a:solidFill>
                  <a:prstClr val="white"/>
                </a:solidFill>
                <a:latin typeface="PT Sans"/>
              </a:rPr>
              <a:t> </a:t>
            </a:r>
            <a:r>
              <a:rPr kumimoji="0" lang="en-US" b="1" i="0" u="none" strike="noStrike" kern="1200" cap="none" spc="0" normalizeH="0" baseline="0" noProof="0" dirty="0">
                <a:ln>
                  <a:noFill/>
                </a:ln>
                <a:solidFill>
                  <a:prstClr val="white"/>
                </a:solidFill>
                <a:effectLst/>
                <a:uLnTx/>
                <a:uFillTx/>
                <a:latin typeface="PT Sans"/>
              </a:rPr>
              <a:t>undocumented individuals are especially vulnerable to housing market disruptions</a:t>
            </a:r>
          </a:p>
        </p:txBody>
      </p:sp>
      <p:cxnSp>
        <p:nvCxnSpPr>
          <p:cNvPr id="33" name="Straight Connector 32">
            <a:extLst>
              <a:ext uri="{FF2B5EF4-FFF2-40B4-BE49-F238E27FC236}">
                <a16:creationId xmlns:a16="http://schemas.microsoft.com/office/drawing/2014/main" id="{88D81F90-455A-4B88-B6E7-944C2F1EA022}"/>
              </a:ext>
            </a:extLst>
          </p:cNvPr>
          <p:cNvCxnSpPr>
            <a:cxnSpLocks/>
          </p:cNvCxnSpPr>
          <p:nvPr/>
        </p:nvCxnSpPr>
        <p:spPr>
          <a:xfrm flipH="1">
            <a:off x="7634288" y="2932113"/>
            <a:ext cx="704850" cy="69691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34534" y="6407729"/>
            <a:ext cx="6490879" cy="261610"/>
          </a:xfrm>
          <a:prstGeom prst="rect">
            <a:avLst/>
          </a:prstGeom>
        </p:spPr>
        <p:txBody>
          <a:bodyPr wrap="none">
            <a:spAutoFit/>
          </a:bodyPr>
          <a:lstStyle/>
          <a:p>
            <a:pPr lvl="0"/>
            <a:r>
              <a:rPr lang="en-US" sz="1100" b="1" dirty="0">
                <a:solidFill>
                  <a:prstClr val="black"/>
                </a:solidFill>
                <a:latin typeface="PT Sans"/>
              </a:rPr>
              <a:t>Source: COVID-19 Eviction Defense Project (CEDP) Model, 6/5/2020. See Methodology Page for Details. </a:t>
            </a:r>
          </a:p>
        </p:txBody>
      </p:sp>
      <p:sp>
        <p:nvSpPr>
          <p:cNvPr id="24" name="Rectangle 23">
            <a:extLst>
              <a:ext uri="{FF2B5EF4-FFF2-40B4-BE49-F238E27FC236}">
                <a16:creationId xmlns:a16="http://schemas.microsoft.com/office/drawing/2014/main" id="{19607368-D859-4E42-A56E-D4EF92B67AE2}"/>
              </a:ext>
            </a:extLst>
          </p:cNvPr>
          <p:cNvSpPr/>
          <p:nvPr/>
        </p:nvSpPr>
        <p:spPr>
          <a:xfrm>
            <a:off x="0" y="0"/>
            <a:ext cx="12192000" cy="457200"/>
          </a:xfrm>
          <a:prstGeom prst="rect">
            <a:avLst/>
          </a:prstGeom>
          <a:solidFill>
            <a:srgbClr val="682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7C2047-A0CD-427D-B928-4E9E2DF65535}"/>
              </a:ext>
            </a:extLst>
          </p:cNvPr>
          <p:cNvSpPr/>
          <p:nvPr/>
        </p:nvSpPr>
        <p:spPr>
          <a:xfrm rot="5400000">
            <a:off x="-2760956" y="3218155"/>
            <a:ext cx="6400800" cy="878889"/>
          </a:xfrm>
          <a:prstGeom prst="rect">
            <a:avLst/>
          </a:prstGeom>
          <a:solidFill>
            <a:srgbClr val="928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4">
            <a:extLst>
              <a:ext uri="{FF2B5EF4-FFF2-40B4-BE49-F238E27FC236}">
                <a16:creationId xmlns:a16="http://schemas.microsoft.com/office/drawing/2014/main" id="{8BD65619-E910-46DF-BA95-97C50012DE5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628595" y="6261471"/>
            <a:ext cx="1294231" cy="442030"/>
          </a:xfrm>
          <a:prstGeom prst="rect">
            <a:avLst/>
          </a:prstGeom>
        </p:spPr>
      </p:pic>
    </p:spTree>
    <p:extLst>
      <p:ext uri="{BB962C8B-B14F-4D97-AF65-F5344CB8AC3E}">
        <p14:creationId xmlns:p14="http://schemas.microsoft.com/office/powerpoint/2010/main" val="42778628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2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3&quot;&gt;&lt;elem m_fUsage=&quot;2.85157470609000052164E+00&quot;&gt;&lt;m_msothmcolidx val=&quot;0&quot;/&gt;&lt;m_rgb r=&quot;68&quot; g=&quot;29&quot; b=&quot;77&quot;/&gt;&lt;m_nBrightness endver=&quot;26206&quot; val=&quot;0&quot;/&gt;&lt;/elem&gt;&lt;elem m_fUsage=&quot;2.72886148900000069517E+00&quot;&gt;&lt;m_msothmcolidx val=&quot;0&quot;/&gt;&lt;m_rgb r=&quot;F1&quot; g=&quot;D3&quot; b=&quot;0E&quot;/&gt;&lt;m_nBrightness endver=&quot;26206&quot; val=&quot;0&quot;/&gt;&lt;/elem&gt;&lt;elem m_fUsage=&quot;1.59526844010000057317E+00&quot;&gt;&lt;m_msothmcolidx val=&quot;0&quot;/&gt;&lt;m_rgb r=&quot;92&quot; g=&quot;8E&quot; b=&quot;96&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qHFhQxyJDf.gGSNFe9aR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04aHET0dXEV341VXQDsXp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MtH6gi_3semKSmg4ySEKH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BsjdHdH9vedt0CNBw53T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4ARmkCz4pDThjRfzZj7j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04aHET0dXEV341VXQDsX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MtH6gi_3semKSmg4ySEKH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BsjdHdH9vedt0CNBw53T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4ARmkCz4pDThjRfzZj7j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04aHET0dXEV341VXQDsX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tH6gi_3semKSmg4ySEKH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BsjdHdH9vedt0CNBw53T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4ARmkCz4pDThjRfzZj7j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04aHET0dXEV341VXQDsX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tH6gi_3semKSmg4ySEK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BQT1pbZINT3uoC3Eonb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BsjdHdH9vedt0CNBw53T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4ARmkCz4pDThjRfzZj7j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04aHET0dXEV341VXQDsXp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NOzMfKf3FTdYC08EE9Y.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UP2Ff3U.LjqPOy6N.NJd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MK3VkCojnUfPirEKcXP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Z.C.FcPc686W.83nFqnP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8JJbOlWJDhJXxk5GpbnnO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tH6gi_3semKSmg4ySEK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5eiOAP9wTfHdk.BuU2vnk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BsjdHdH9vedt0CNBw53T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4ARmkCz4pDThjRfzZj7j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04aHET0dXEV341VXQDsXpw"/>
</p:tagLst>
</file>

<file path=ppt/tags/tag45.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46.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47.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48.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49.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DlMgc.uBtKEYzW1Ir5nFw"/>
</p:tagLst>
</file>

<file path=ppt/tags/tag50.xml><?xml version="1.0" encoding="utf-8"?>
<p:tagLst xmlns:a="http://schemas.openxmlformats.org/drawingml/2006/main" xmlns:r="http://schemas.openxmlformats.org/officeDocument/2006/relationships" xmlns:p="http://schemas.openxmlformats.org/presentationml/2006/main">
  <p:tag name="LTOP" val=" 208.75"/>
  <p:tag name="LLEFT" val=" 144"/>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2fWBhSBZpRecd2wAKtOtl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s2IeVTZmtkAnCL6LOs7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hBB8G0VW9ogNMbUSUylo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C3cHa0ya2FUYPYZJ3elv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yCvvPkvFsNgPepYeKUXg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6zI.Y2ygj7njYXK5HGJZU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_Tiv00C6bl.zuunEadc5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vdfuZyQ8w1ALa_dYslu.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ZgJXoQkuUR.OZV_fosdo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qgBPMvZ3h8Z3WpsmrCRZj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G2tjRYXla_Z7M3fDjyaNM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5boteErOYmz9NrYWyOwF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GiA3C1E4j_BSrwudMhmB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lzBBtMFDN4N3oFHXLervx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04aHET0dXEV341VXQDsXp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kzjLEmvatSOYBX8kB.Aec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04aHET0dXEV341VXQDsXp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8qHFhQxyJDf.gGSNFe9aR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04aHET0dXEV341VXQDsX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8qHFhQxyJDf.gGSNFe9aRg"/>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6535</TotalTime>
  <Words>1736</Words>
  <Application>Microsoft Office PowerPoint</Application>
  <PresentationFormat>Widescreen</PresentationFormat>
  <Paragraphs>146</Paragraphs>
  <Slides>13</Slides>
  <Notes>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5" baseType="lpstr">
      <vt:lpstr>Arial</vt:lpstr>
      <vt:lpstr>Calibri</vt:lpstr>
      <vt:lpstr>Calibri Light</vt:lpstr>
      <vt:lpstr>Franklin Gothic Book</vt:lpstr>
      <vt:lpstr>Franklin Gothic Demi</vt:lpstr>
      <vt:lpstr>PT Sans</vt:lpstr>
      <vt:lpstr>PT Serif</vt:lpstr>
      <vt:lpstr>PTSans-Regular</vt:lpstr>
      <vt:lpstr>Wingdings</vt:lpstr>
      <vt:lpstr>Wingdings 2</vt:lpstr>
      <vt:lpstr>Office Theme</vt:lpstr>
      <vt:lpstr>think-cell Slide</vt:lpstr>
      <vt:lpstr>The Impacts of COVID-19 and Eviction Risk in Nevada</vt:lpstr>
      <vt:lpstr>COVID-19 has disproportionately affected Communities of Color </vt:lpstr>
      <vt:lpstr>PowerPoint Presentation</vt:lpstr>
      <vt:lpstr>PowerPoint Presentation</vt:lpstr>
      <vt:lpstr>Underlying Health Issues and Health Care Access Factors Make Communities of Color More Vulnerable</vt:lpstr>
      <vt:lpstr>Economic Impacts of COVID-19 Have Affected Communities of Color</vt:lpstr>
      <vt:lpstr>Economic Impacts of COVID-19 Have Affected Communities of Color</vt:lpstr>
      <vt:lpstr>Economic Impacts of COVID-19 Have Affected Communities of Color</vt:lpstr>
      <vt:lpstr>Between 272,000-327,000 Nevadans (or 118,000-142,000 households) could struggle to pay their rent by September 2020</vt:lpstr>
      <vt:lpstr>PowerPoint Presentation</vt:lpstr>
      <vt:lpstr>Historical data reveals evictions increased in Nevada as unemployment declined, and the economy began to recover</vt:lpstr>
      <vt:lpstr>Policymakers should consider the following policy options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Guinn Center</dc:creator>
  <cp:lastModifiedBy>Kai Boulware</cp:lastModifiedBy>
  <cp:revision>91</cp:revision>
  <dcterms:created xsi:type="dcterms:W3CDTF">2020-06-08T15:21:14Z</dcterms:created>
  <dcterms:modified xsi:type="dcterms:W3CDTF">2020-09-10T20:34:06Z</dcterms:modified>
</cp:coreProperties>
</file>