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1" r:id="rId6"/>
    <p:sldId id="267" r:id="rId7"/>
    <p:sldId id="262" r:id="rId8"/>
    <p:sldId id="268" r:id="rId9"/>
    <p:sldId id="269" r:id="rId10"/>
    <p:sldId id="263" r:id="rId11"/>
    <p:sldId id="264" r:id="rId12"/>
    <p:sldId id="265"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76900" autoAdjust="0"/>
  </p:normalViewPr>
  <p:slideViewPr>
    <p:cSldViewPr snapToGrid="0">
      <p:cViewPr varScale="1">
        <p:scale>
          <a:sx n="87" d="100"/>
          <a:sy n="87" d="100"/>
        </p:scale>
        <p:origin x="534" y="96"/>
      </p:cViewPr>
      <p:guideLst/>
    </p:cSldViewPr>
  </p:slideViewPr>
  <p:outlineViewPr>
    <p:cViewPr>
      <p:scale>
        <a:sx n="33" d="100"/>
        <a:sy n="33" d="100"/>
      </p:scale>
      <p:origin x="0" y="-3486"/>
    </p:cViewPr>
  </p:outlineViewPr>
  <p:notesTextViewPr>
    <p:cViewPr>
      <p:scale>
        <a:sx n="1" d="1"/>
        <a:sy n="1" d="1"/>
      </p:scale>
      <p:origin x="0" y="0"/>
    </p:cViewPr>
  </p:notesTextViewPr>
  <p:notesViewPr>
    <p:cSldViewPr snapToGrid="0">
      <p:cViewPr varScale="1">
        <p:scale>
          <a:sx n="68" d="100"/>
          <a:sy n="68" d="100"/>
        </p:scale>
        <p:origin x="28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2D5CE-F525-4FE2-AF96-0F1AFBAC6816}" type="doc">
      <dgm:prSet loTypeId="urn:microsoft.com/office/officeart/2005/8/layout/default" loCatId="list" qsTypeId="urn:microsoft.com/office/officeart/2005/8/quickstyle/simple2" qsCatId="simple" csTypeId="urn:microsoft.com/office/officeart/2005/8/colors/accent5_2" csCatId="accent5" phldr="1"/>
      <dgm:spPr/>
      <dgm:t>
        <a:bodyPr/>
        <a:lstStyle/>
        <a:p>
          <a:endParaRPr lang="en-US"/>
        </a:p>
      </dgm:t>
    </dgm:pt>
    <dgm:pt modelId="{5C3E8D38-38B2-42DD-8EF2-406EBB8C2E92}">
      <dgm:prSet/>
      <dgm:spPr/>
      <dgm:t>
        <a:bodyPr/>
        <a:lstStyle/>
        <a:p>
          <a:r>
            <a:rPr lang="en-US" dirty="0"/>
            <a:t>Review and analyze the annual homeless census and survey data</a:t>
          </a:r>
        </a:p>
      </dgm:t>
    </dgm:pt>
    <dgm:pt modelId="{26E488B6-67B9-4968-8DF3-6A333BA88814}" type="parTrans" cxnId="{120B6DC2-C4E4-4801-A4B6-F912158D2317}">
      <dgm:prSet/>
      <dgm:spPr/>
      <dgm:t>
        <a:bodyPr/>
        <a:lstStyle/>
        <a:p>
          <a:endParaRPr lang="en-US"/>
        </a:p>
      </dgm:t>
    </dgm:pt>
    <dgm:pt modelId="{24AB2846-DC5F-4649-89EE-C2EFE6E73BF2}" type="sibTrans" cxnId="{120B6DC2-C4E4-4801-A4B6-F912158D2317}">
      <dgm:prSet/>
      <dgm:spPr/>
      <dgm:t>
        <a:bodyPr/>
        <a:lstStyle/>
        <a:p>
          <a:endParaRPr lang="en-US"/>
        </a:p>
      </dgm:t>
    </dgm:pt>
    <dgm:pt modelId="{216E1C28-ECBA-4BF8-A26B-52EF630ED5D7}">
      <dgm:prSet/>
      <dgm:spPr/>
      <dgm:t>
        <a:bodyPr/>
        <a:lstStyle/>
        <a:p>
          <a:r>
            <a:rPr lang="en-US" dirty="0"/>
            <a:t>Develop recommendations for funding priorities for local applications</a:t>
          </a:r>
        </a:p>
      </dgm:t>
    </dgm:pt>
    <dgm:pt modelId="{09539E5C-2D88-4C72-A790-BAC8E8D495A9}" type="parTrans" cxnId="{7AA6531A-5379-4C93-8BBD-8429137618CF}">
      <dgm:prSet/>
      <dgm:spPr/>
      <dgm:t>
        <a:bodyPr/>
        <a:lstStyle/>
        <a:p>
          <a:endParaRPr lang="en-US"/>
        </a:p>
      </dgm:t>
    </dgm:pt>
    <dgm:pt modelId="{655EF7A0-19CA-4121-92C9-E9E439F34220}" type="sibTrans" cxnId="{7AA6531A-5379-4C93-8BBD-8429137618CF}">
      <dgm:prSet/>
      <dgm:spPr/>
      <dgm:t>
        <a:bodyPr/>
        <a:lstStyle/>
        <a:p>
          <a:endParaRPr lang="en-US"/>
        </a:p>
      </dgm:t>
    </dgm:pt>
    <dgm:pt modelId="{1EA9790D-6B74-4853-A0D1-8ECF28FF9974}">
      <dgm:prSet/>
      <dgm:spPr/>
      <dgm:t>
        <a:bodyPr/>
        <a:lstStyle/>
        <a:p>
          <a:r>
            <a:rPr lang="en-US" dirty="0"/>
            <a:t>Evaluate the unmet need calculation formula </a:t>
          </a:r>
        </a:p>
      </dgm:t>
    </dgm:pt>
    <dgm:pt modelId="{BEA66055-6949-4C53-9E30-5262B07AFA56}" type="parTrans" cxnId="{BEF7C80D-8FDE-4B93-A53D-17B574A21C94}">
      <dgm:prSet/>
      <dgm:spPr/>
      <dgm:t>
        <a:bodyPr/>
        <a:lstStyle/>
        <a:p>
          <a:endParaRPr lang="en-US"/>
        </a:p>
      </dgm:t>
    </dgm:pt>
    <dgm:pt modelId="{28652217-50D8-4F86-ACE6-AEA33615BF73}" type="sibTrans" cxnId="{BEF7C80D-8FDE-4B93-A53D-17B574A21C94}">
      <dgm:prSet/>
      <dgm:spPr/>
      <dgm:t>
        <a:bodyPr/>
        <a:lstStyle/>
        <a:p>
          <a:endParaRPr lang="en-US"/>
        </a:p>
      </dgm:t>
    </dgm:pt>
    <dgm:pt modelId="{32646DF8-9BC2-4E74-A574-304B64611F96}">
      <dgm:prSet/>
      <dgm:spPr/>
      <dgm:t>
        <a:bodyPr/>
        <a:lstStyle/>
        <a:p>
          <a:r>
            <a:rPr lang="en-US" b="0" i="0" dirty="0"/>
            <a:t>Ensure the annual point in time count is conducted in accordance with HUD guidelines</a:t>
          </a:r>
          <a:endParaRPr lang="en-US" dirty="0"/>
        </a:p>
      </dgm:t>
    </dgm:pt>
    <dgm:pt modelId="{D192D197-4E23-4E9E-924F-B39AC1A712BD}" type="parTrans" cxnId="{EA32D076-5D6D-47F8-AD83-3A52AF7460B1}">
      <dgm:prSet/>
      <dgm:spPr/>
      <dgm:t>
        <a:bodyPr/>
        <a:lstStyle/>
        <a:p>
          <a:endParaRPr lang="en-US"/>
        </a:p>
      </dgm:t>
    </dgm:pt>
    <dgm:pt modelId="{EE8CF52B-F310-4A17-81A3-82A123AADD68}" type="sibTrans" cxnId="{EA32D076-5D6D-47F8-AD83-3A52AF7460B1}">
      <dgm:prSet/>
      <dgm:spPr/>
      <dgm:t>
        <a:bodyPr/>
        <a:lstStyle/>
        <a:p>
          <a:endParaRPr lang="en-US"/>
        </a:p>
      </dgm:t>
    </dgm:pt>
    <dgm:pt modelId="{83CB05C6-D3C4-4862-BD8C-B7F1597DC75A}">
      <dgm:prSet/>
      <dgm:spPr/>
      <dgm:t>
        <a:bodyPr/>
        <a:lstStyle/>
        <a:p>
          <a:r>
            <a:rPr lang="en-US" b="0" i="0" dirty="0"/>
            <a:t>Collaborate with other working groups</a:t>
          </a:r>
          <a:endParaRPr lang="en-US" dirty="0"/>
        </a:p>
      </dgm:t>
    </dgm:pt>
    <dgm:pt modelId="{E9D26EA9-AA9B-46DA-A11B-0292113EEE76}" type="parTrans" cxnId="{F18F1193-F6E3-4C00-A285-398432B461F8}">
      <dgm:prSet/>
      <dgm:spPr/>
      <dgm:t>
        <a:bodyPr/>
        <a:lstStyle/>
        <a:p>
          <a:endParaRPr lang="en-US"/>
        </a:p>
      </dgm:t>
    </dgm:pt>
    <dgm:pt modelId="{54D1993A-B837-4F6E-B983-301C02FC0497}" type="sibTrans" cxnId="{F18F1193-F6E3-4C00-A285-398432B461F8}">
      <dgm:prSet/>
      <dgm:spPr/>
      <dgm:t>
        <a:bodyPr/>
        <a:lstStyle/>
        <a:p>
          <a:endParaRPr lang="en-US"/>
        </a:p>
      </dgm:t>
    </dgm:pt>
    <dgm:pt modelId="{22BF81B5-A05E-4BD4-A666-A9096D30BBD0}">
      <dgm:prSet/>
      <dgm:spPr/>
      <dgm:t>
        <a:bodyPr/>
        <a:lstStyle/>
        <a:p>
          <a:r>
            <a:rPr lang="en-US" dirty="0"/>
            <a:t>Ensure compliance with the HEARTH Act</a:t>
          </a:r>
        </a:p>
      </dgm:t>
    </dgm:pt>
    <dgm:pt modelId="{B5ECD33E-6349-4886-BB25-FC95BA767AC6}" type="parTrans" cxnId="{20260BC6-2F47-4DD7-915E-BD7098AB1A6B}">
      <dgm:prSet/>
      <dgm:spPr/>
    </dgm:pt>
    <dgm:pt modelId="{E78DC998-9F24-4F55-B4AA-176D4DCF2132}" type="sibTrans" cxnId="{20260BC6-2F47-4DD7-915E-BD7098AB1A6B}">
      <dgm:prSet/>
      <dgm:spPr/>
    </dgm:pt>
    <dgm:pt modelId="{55D8EE5D-CD11-43EE-AF84-7E7B3F5CE770}" type="pres">
      <dgm:prSet presAssocID="{04B2D5CE-F525-4FE2-AF96-0F1AFBAC6816}" presName="diagram" presStyleCnt="0">
        <dgm:presLayoutVars>
          <dgm:dir/>
          <dgm:resizeHandles val="exact"/>
        </dgm:presLayoutVars>
      </dgm:prSet>
      <dgm:spPr/>
    </dgm:pt>
    <dgm:pt modelId="{6CF16A07-B969-4AAC-9520-23AC1CF3BD8B}" type="pres">
      <dgm:prSet presAssocID="{5C3E8D38-38B2-42DD-8EF2-406EBB8C2E92}" presName="node" presStyleLbl="node1" presStyleIdx="0" presStyleCnt="6">
        <dgm:presLayoutVars>
          <dgm:bulletEnabled val="1"/>
        </dgm:presLayoutVars>
      </dgm:prSet>
      <dgm:spPr/>
    </dgm:pt>
    <dgm:pt modelId="{FD8B6DEA-DA33-48C7-AC03-75EA27C13CC8}" type="pres">
      <dgm:prSet presAssocID="{24AB2846-DC5F-4649-89EE-C2EFE6E73BF2}" presName="sibTrans" presStyleCnt="0"/>
      <dgm:spPr/>
    </dgm:pt>
    <dgm:pt modelId="{D4D00265-E88A-45B8-9465-79949691A52C}" type="pres">
      <dgm:prSet presAssocID="{216E1C28-ECBA-4BF8-A26B-52EF630ED5D7}" presName="node" presStyleLbl="node1" presStyleIdx="1" presStyleCnt="6">
        <dgm:presLayoutVars>
          <dgm:bulletEnabled val="1"/>
        </dgm:presLayoutVars>
      </dgm:prSet>
      <dgm:spPr/>
    </dgm:pt>
    <dgm:pt modelId="{8C90D65A-FA7A-468F-BC10-0388978683D9}" type="pres">
      <dgm:prSet presAssocID="{655EF7A0-19CA-4121-92C9-E9E439F34220}" presName="sibTrans" presStyleCnt="0"/>
      <dgm:spPr/>
    </dgm:pt>
    <dgm:pt modelId="{739A59DA-82D5-4B4A-9A5F-EED8C114E9B7}" type="pres">
      <dgm:prSet presAssocID="{1EA9790D-6B74-4853-A0D1-8ECF28FF9974}" presName="node" presStyleLbl="node1" presStyleIdx="2" presStyleCnt="6">
        <dgm:presLayoutVars>
          <dgm:bulletEnabled val="1"/>
        </dgm:presLayoutVars>
      </dgm:prSet>
      <dgm:spPr/>
    </dgm:pt>
    <dgm:pt modelId="{6310DC41-3261-4275-B92D-2530860A1FBB}" type="pres">
      <dgm:prSet presAssocID="{28652217-50D8-4F86-ACE6-AEA33615BF73}" presName="sibTrans" presStyleCnt="0"/>
      <dgm:spPr/>
    </dgm:pt>
    <dgm:pt modelId="{D1734776-BA68-46C2-BDE8-6150C77D587C}" type="pres">
      <dgm:prSet presAssocID="{32646DF8-9BC2-4E74-A574-304B64611F96}" presName="node" presStyleLbl="node1" presStyleIdx="3" presStyleCnt="6">
        <dgm:presLayoutVars>
          <dgm:bulletEnabled val="1"/>
        </dgm:presLayoutVars>
      </dgm:prSet>
      <dgm:spPr/>
    </dgm:pt>
    <dgm:pt modelId="{6A37A9DB-AD46-43AF-A666-63D3D28AE30F}" type="pres">
      <dgm:prSet presAssocID="{EE8CF52B-F310-4A17-81A3-82A123AADD68}" presName="sibTrans" presStyleCnt="0"/>
      <dgm:spPr/>
    </dgm:pt>
    <dgm:pt modelId="{B0B7A749-FAE0-449A-AC65-E22E2DA98220}" type="pres">
      <dgm:prSet presAssocID="{83CB05C6-D3C4-4862-BD8C-B7F1597DC75A}" presName="node" presStyleLbl="node1" presStyleIdx="4" presStyleCnt="6">
        <dgm:presLayoutVars>
          <dgm:bulletEnabled val="1"/>
        </dgm:presLayoutVars>
      </dgm:prSet>
      <dgm:spPr/>
    </dgm:pt>
    <dgm:pt modelId="{1593C31D-2F9D-43FF-B24D-676BF52E012B}" type="pres">
      <dgm:prSet presAssocID="{54D1993A-B837-4F6E-B983-301C02FC0497}" presName="sibTrans" presStyleCnt="0"/>
      <dgm:spPr/>
    </dgm:pt>
    <dgm:pt modelId="{F2D971D8-D441-4C4E-8DB3-076717DA3200}" type="pres">
      <dgm:prSet presAssocID="{22BF81B5-A05E-4BD4-A666-A9096D30BBD0}" presName="node" presStyleLbl="node1" presStyleIdx="5" presStyleCnt="6">
        <dgm:presLayoutVars>
          <dgm:bulletEnabled val="1"/>
        </dgm:presLayoutVars>
      </dgm:prSet>
      <dgm:spPr/>
    </dgm:pt>
  </dgm:ptLst>
  <dgm:cxnLst>
    <dgm:cxn modelId="{5973B608-A236-499A-B0EE-DD75F1CCDB10}" type="presOf" srcId="{5C3E8D38-38B2-42DD-8EF2-406EBB8C2E92}" destId="{6CF16A07-B969-4AAC-9520-23AC1CF3BD8B}" srcOrd="0" destOrd="0" presId="urn:microsoft.com/office/officeart/2005/8/layout/default"/>
    <dgm:cxn modelId="{BEF7C80D-8FDE-4B93-A53D-17B574A21C94}" srcId="{04B2D5CE-F525-4FE2-AF96-0F1AFBAC6816}" destId="{1EA9790D-6B74-4853-A0D1-8ECF28FF9974}" srcOrd="2" destOrd="0" parTransId="{BEA66055-6949-4C53-9E30-5262B07AFA56}" sibTransId="{28652217-50D8-4F86-ACE6-AEA33615BF73}"/>
    <dgm:cxn modelId="{7AA6531A-5379-4C93-8BBD-8429137618CF}" srcId="{04B2D5CE-F525-4FE2-AF96-0F1AFBAC6816}" destId="{216E1C28-ECBA-4BF8-A26B-52EF630ED5D7}" srcOrd="1" destOrd="0" parTransId="{09539E5C-2D88-4C72-A790-BAC8E8D495A9}" sibTransId="{655EF7A0-19CA-4121-92C9-E9E439F34220}"/>
    <dgm:cxn modelId="{42713E1C-740E-4E76-A076-9A91D512F5CC}" type="presOf" srcId="{1EA9790D-6B74-4853-A0D1-8ECF28FF9974}" destId="{739A59DA-82D5-4B4A-9A5F-EED8C114E9B7}" srcOrd="0" destOrd="0" presId="urn:microsoft.com/office/officeart/2005/8/layout/default"/>
    <dgm:cxn modelId="{82B21031-4DB7-4413-947A-3E3E678EA5AB}" type="presOf" srcId="{04B2D5CE-F525-4FE2-AF96-0F1AFBAC6816}" destId="{55D8EE5D-CD11-43EE-AF84-7E7B3F5CE770}" srcOrd="0" destOrd="0" presId="urn:microsoft.com/office/officeart/2005/8/layout/default"/>
    <dgm:cxn modelId="{0D83F343-E469-4F07-AE02-9EA53CC71C9B}" type="presOf" srcId="{83CB05C6-D3C4-4862-BD8C-B7F1597DC75A}" destId="{B0B7A749-FAE0-449A-AC65-E22E2DA98220}" srcOrd="0" destOrd="0" presId="urn:microsoft.com/office/officeart/2005/8/layout/default"/>
    <dgm:cxn modelId="{EA32D076-5D6D-47F8-AD83-3A52AF7460B1}" srcId="{04B2D5CE-F525-4FE2-AF96-0F1AFBAC6816}" destId="{32646DF8-9BC2-4E74-A574-304B64611F96}" srcOrd="3" destOrd="0" parTransId="{D192D197-4E23-4E9E-924F-B39AC1A712BD}" sibTransId="{EE8CF52B-F310-4A17-81A3-82A123AADD68}"/>
    <dgm:cxn modelId="{F7E87D57-FC2A-4CC2-8A70-8405782F9EAB}" type="presOf" srcId="{216E1C28-ECBA-4BF8-A26B-52EF630ED5D7}" destId="{D4D00265-E88A-45B8-9465-79949691A52C}" srcOrd="0" destOrd="0" presId="urn:microsoft.com/office/officeart/2005/8/layout/default"/>
    <dgm:cxn modelId="{F18F1193-F6E3-4C00-A285-398432B461F8}" srcId="{04B2D5CE-F525-4FE2-AF96-0F1AFBAC6816}" destId="{83CB05C6-D3C4-4862-BD8C-B7F1597DC75A}" srcOrd="4" destOrd="0" parTransId="{E9D26EA9-AA9B-46DA-A11B-0292113EEE76}" sibTransId="{54D1993A-B837-4F6E-B983-301C02FC0497}"/>
    <dgm:cxn modelId="{120B6DC2-C4E4-4801-A4B6-F912158D2317}" srcId="{04B2D5CE-F525-4FE2-AF96-0F1AFBAC6816}" destId="{5C3E8D38-38B2-42DD-8EF2-406EBB8C2E92}" srcOrd="0" destOrd="0" parTransId="{26E488B6-67B9-4968-8DF3-6A333BA88814}" sibTransId="{24AB2846-DC5F-4649-89EE-C2EFE6E73BF2}"/>
    <dgm:cxn modelId="{20260BC6-2F47-4DD7-915E-BD7098AB1A6B}" srcId="{04B2D5CE-F525-4FE2-AF96-0F1AFBAC6816}" destId="{22BF81B5-A05E-4BD4-A666-A9096D30BBD0}" srcOrd="5" destOrd="0" parTransId="{B5ECD33E-6349-4886-BB25-FC95BA767AC6}" sibTransId="{E78DC998-9F24-4F55-B4AA-176D4DCF2132}"/>
    <dgm:cxn modelId="{611309D6-7A2E-4175-A3FE-B48397F0DFD0}" type="presOf" srcId="{32646DF8-9BC2-4E74-A574-304B64611F96}" destId="{D1734776-BA68-46C2-BDE8-6150C77D587C}" srcOrd="0" destOrd="0" presId="urn:microsoft.com/office/officeart/2005/8/layout/default"/>
    <dgm:cxn modelId="{10195DDF-CD9E-4D58-B7A3-C441CDEE0D49}" type="presOf" srcId="{22BF81B5-A05E-4BD4-A666-A9096D30BBD0}" destId="{F2D971D8-D441-4C4E-8DB3-076717DA3200}" srcOrd="0" destOrd="0" presId="urn:microsoft.com/office/officeart/2005/8/layout/default"/>
    <dgm:cxn modelId="{6B177BE2-7785-4EF7-ABE9-F25E162D32FE}" type="presParOf" srcId="{55D8EE5D-CD11-43EE-AF84-7E7B3F5CE770}" destId="{6CF16A07-B969-4AAC-9520-23AC1CF3BD8B}" srcOrd="0" destOrd="0" presId="urn:microsoft.com/office/officeart/2005/8/layout/default"/>
    <dgm:cxn modelId="{E292435C-429D-4D95-84F3-F9C0B4A52701}" type="presParOf" srcId="{55D8EE5D-CD11-43EE-AF84-7E7B3F5CE770}" destId="{FD8B6DEA-DA33-48C7-AC03-75EA27C13CC8}" srcOrd="1" destOrd="0" presId="urn:microsoft.com/office/officeart/2005/8/layout/default"/>
    <dgm:cxn modelId="{ABB85AC0-7E6F-4D75-BB23-B29BD90B8918}" type="presParOf" srcId="{55D8EE5D-CD11-43EE-AF84-7E7B3F5CE770}" destId="{D4D00265-E88A-45B8-9465-79949691A52C}" srcOrd="2" destOrd="0" presId="urn:microsoft.com/office/officeart/2005/8/layout/default"/>
    <dgm:cxn modelId="{F5CA18B8-7C51-4637-A6D5-A481DC69FCF5}" type="presParOf" srcId="{55D8EE5D-CD11-43EE-AF84-7E7B3F5CE770}" destId="{8C90D65A-FA7A-468F-BC10-0388978683D9}" srcOrd="3" destOrd="0" presId="urn:microsoft.com/office/officeart/2005/8/layout/default"/>
    <dgm:cxn modelId="{08E8FDA0-5679-4B1D-9B19-CA01BE209EBE}" type="presParOf" srcId="{55D8EE5D-CD11-43EE-AF84-7E7B3F5CE770}" destId="{739A59DA-82D5-4B4A-9A5F-EED8C114E9B7}" srcOrd="4" destOrd="0" presId="urn:microsoft.com/office/officeart/2005/8/layout/default"/>
    <dgm:cxn modelId="{C205B8C4-916A-47FB-9B18-380F8FE48B18}" type="presParOf" srcId="{55D8EE5D-CD11-43EE-AF84-7E7B3F5CE770}" destId="{6310DC41-3261-4275-B92D-2530860A1FBB}" srcOrd="5" destOrd="0" presId="urn:microsoft.com/office/officeart/2005/8/layout/default"/>
    <dgm:cxn modelId="{AA06CCEA-CEA6-42F6-BD14-7FB1AA6AB0FB}" type="presParOf" srcId="{55D8EE5D-CD11-43EE-AF84-7E7B3F5CE770}" destId="{D1734776-BA68-46C2-BDE8-6150C77D587C}" srcOrd="6" destOrd="0" presId="urn:microsoft.com/office/officeart/2005/8/layout/default"/>
    <dgm:cxn modelId="{A803CF9B-65F6-45D8-926D-9FD0DBA1A831}" type="presParOf" srcId="{55D8EE5D-CD11-43EE-AF84-7E7B3F5CE770}" destId="{6A37A9DB-AD46-43AF-A666-63D3D28AE30F}" srcOrd="7" destOrd="0" presId="urn:microsoft.com/office/officeart/2005/8/layout/default"/>
    <dgm:cxn modelId="{CE230A2F-C7C7-4999-BE24-CBF53DD83E2F}" type="presParOf" srcId="{55D8EE5D-CD11-43EE-AF84-7E7B3F5CE770}" destId="{B0B7A749-FAE0-449A-AC65-E22E2DA98220}" srcOrd="8" destOrd="0" presId="urn:microsoft.com/office/officeart/2005/8/layout/default"/>
    <dgm:cxn modelId="{640CE635-4FB9-4F15-B0FE-E123EF41A88C}" type="presParOf" srcId="{55D8EE5D-CD11-43EE-AF84-7E7B3F5CE770}" destId="{1593C31D-2F9D-43FF-B24D-676BF52E012B}" srcOrd="9" destOrd="0" presId="urn:microsoft.com/office/officeart/2005/8/layout/default"/>
    <dgm:cxn modelId="{4E6E4656-BB96-40F1-A9BB-F61007BCA2DB}" type="presParOf" srcId="{55D8EE5D-CD11-43EE-AF84-7E7B3F5CE770}" destId="{F2D971D8-D441-4C4E-8DB3-076717DA3200}"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BB9200-4D4D-42EC-912D-0B575DAFCA74}" type="doc">
      <dgm:prSet loTypeId="urn:microsoft.com/office/officeart/2005/8/layout/default" loCatId="list" qsTypeId="urn:microsoft.com/office/officeart/2005/8/quickstyle/simple1" qsCatId="simple" csTypeId="urn:microsoft.com/office/officeart/2005/8/colors/accent6_2" csCatId="accent6"/>
      <dgm:spPr/>
      <dgm:t>
        <a:bodyPr/>
        <a:lstStyle/>
        <a:p>
          <a:endParaRPr lang="en-US"/>
        </a:p>
      </dgm:t>
    </dgm:pt>
    <dgm:pt modelId="{2713706F-FC7F-4240-AF12-AB8A9B1B794D}">
      <dgm:prSet/>
      <dgm:spPr/>
      <dgm:t>
        <a:bodyPr/>
        <a:lstStyle/>
        <a:p>
          <a:r>
            <a:rPr lang="en-US"/>
            <a:t>Data intelligence dashboard powered by Tableau</a:t>
          </a:r>
        </a:p>
      </dgm:t>
    </dgm:pt>
    <dgm:pt modelId="{24FBFF42-A8AE-448C-B35B-E4C3EDBDEFBE}" type="parTrans" cxnId="{055BBE8E-D08F-4289-A477-3546C7451A62}">
      <dgm:prSet/>
      <dgm:spPr/>
      <dgm:t>
        <a:bodyPr/>
        <a:lstStyle/>
        <a:p>
          <a:endParaRPr lang="en-US"/>
        </a:p>
      </dgm:t>
    </dgm:pt>
    <dgm:pt modelId="{EB55A693-96FF-4EF9-B777-ECF935C89CA2}" type="sibTrans" cxnId="{055BBE8E-D08F-4289-A477-3546C7451A62}">
      <dgm:prSet/>
      <dgm:spPr/>
      <dgm:t>
        <a:bodyPr/>
        <a:lstStyle/>
        <a:p>
          <a:endParaRPr lang="en-US"/>
        </a:p>
      </dgm:t>
    </dgm:pt>
    <dgm:pt modelId="{00059675-A354-4191-86AD-35D8CF80EE2F}">
      <dgm:prSet/>
      <dgm:spPr/>
      <dgm:t>
        <a:bodyPr/>
        <a:lstStyle/>
        <a:p>
          <a:r>
            <a:rPr lang="en-US"/>
            <a:t>Aimed at tracking the Operation Home! Housing goal</a:t>
          </a:r>
        </a:p>
      </dgm:t>
    </dgm:pt>
    <dgm:pt modelId="{61955F3D-23ED-4693-8584-4CA7671ED507}" type="parTrans" cxnId="{33EB97BA-E77C-4BB6-AA37-8915152A6A95}">
      <dgm:prSet/>
      <dgm:spPr/>
      <dgm:t>
        <a:bodyPr/>
        <a:lstStyle/>
        <a:p>
          <a:endParaRPr lang="en-US"/>
        </a:p>
      </dgm:t>
    </dgm:pt>
    <dgm:pt modelId="{ED6EF29F-9200-442E-99D7-138994BA4D35}" type="sibTrans" cxnId="{33EB97BA-E77C-4BB6-AA37-8915152A6A95}">
      <dgm:prSet/>
      <dgm:spPr/>
      <dgm:t>
        <a:bodyPr/>
        <a:lstStyle/>
        <a:p>
          <a:endParaRPr lang="en-US"/>
        </a:p>
      </dgm:t>
    </dgm:pt>
    <dgm:pt modelId="{E0BAE702-860B-471B-B0CE-0B9468DA30B4}">
      <dgm:prSet/>
      <dgm:spPr/>
      <dgm:t>
        <a:bodyPr/>
        <a:lstStyle/>
        <a:p>
          <a:r>
            <a:rPr lang="en-US"/>
            <a:t>Focuses on upholding the CoC’s dedication in providing equitable services. </a:t>
          </a:r>
        </a:p>
      </dgm:t>
    </dgm:pt>
    <dgm:pt modelId="{A768710C-E49F-499A-9E9D-72EECF1DCFA6}" type="parTrans" cxnId="{179332D6-FC3B-4DAC-AC54-9D5922E8806E}">
      <dgm:prSet/>
      <dgm:spPr/>
      <dgm:t>
        <a:bodyPr/>
        <a:lstStyle/>
        <a:p>
          <a:endParaRPr lang="en-US"/>
        </a:p>
      </dgm:t>
    </dgm:pt>
    <dgm:pt modelId="{A5087459-B258-4E6A-AAA8-DAC0C6AEF66C}" type="sibTrans" cxnId="{179332D6-FC3B-4DAC-AC54-9D5922E8806E}">
      <dgm:prSet/>
      <dgm:spPr/>
      <dgm:t>
        <a:bodyPr/>
        <a:lstStyle/>
        <a:p>
          <a:endParaRPr lang="en-US"/>
        </a:p>
      </dgm:t>
    </dgm:pt>
    <dgm:pt modelId="{7EB61C08-6D0A-4CB5-9698-CE99107B4365}" type="pres">
      <dgm:prSet presAssocID="{5ABB9200-4D4D-42EC-912D-0B575DAFCA74}" presName="diagram" presStyleCnt="0">
        <dgm:presLayoutVars>
          <dgm:dir/>
          <dgm:resizeHandles val="exact"/>
        </dgm:presLayoutVars>
      </dgm:prSet>
      <dgm:spPr/>
    </dgm:pt>
    <dgm:pt modelId="{474BC528-7704-4912-9043-4A8289B3B572}" type="pres">
      <dgm:prSet presAssocID="{2713706F-FC7F-4240-AF12-AB8A9B1B794D}" presName="node" presStyleLbl="node1" presStyleIdx="0" presStyleCnt="3">
        <dgm:presLayoutVars>
          <dgm:bulletEnabled val="1"/>
        </dgm:presLayoutVars>
      </dgm:prSet>
      <dgm:spPr/>
    </dgm:pt>
    <dgm:pt modelId="{8BD301C7-B93E-4D9A-AE62-26D516EE5A3B}" type="pres">
      <dgm:prSet presAssocID="{EB55A693-96FF-4EF9-B777-ECF935C89CA2}" presName="sibTrans" presStyleCnt="0"/>
      <dgm:spPr/>
    </dgm:pt>
    <dgm:pt modelId="{A442290D-E517-4763-B27A-0ED1CF116F53}" type="pres">
      <dgm:prSet presAssocID="{00059675-A354-4191-86AD-35D8CF80EE2F}" presName="node" presStyleLbl="node1" presStyleIdx="1" presStyleCnt="3">
        <dgm:presLayoutVars>
          <dgm:bulletEnabled val="1"/>
        </dgm:presLayoutVars>
      </dgm:prSet>
      <dgm:spPr/>
    </dgm:pt>
    <dgm:pt modelId="{74C887D2-2556-434D-B0B4-9382057AED94}" type="pres">
      <dgm:prSet presAssocID="{ED6EF29F-9200-442E-99D7-138994BA4D35}" presName="sibTrans" presStyleCnt="0"/>
      <dgm:spPr/>
    </dgm:pt>
    <dgm:pt modelId="{F67BFABC-A6C4-4E06-B776-305FB8EBAEE6}" type="pres">
      <dgm:prSet presAssocID="{E0BAE702-860B-471B-B0CE-0B9468DA30B4}" presName="node" presStyleLbl="node1" presStyleIdx="2" presStyleCnt="3">
        <dgm:presLayoutVars>
          <dgm:bulletEnabled val="1"/>
        </dgm:presLayoutVars>
      </dgm:prSet>
      <dgm:spPr/>
    </dgm:pt>
  </dgm:ptLst>
  <dgm:cxnLst>
    <dgm:cxn modelId="{2B332D05-75DA-4058-96C4-CAC012FA4F3B}" type="presOf" srcId="{E0BAE702-860B-471B-B0CE-0B9468DA30B4}" destId="{F67BFABC-A6C4-4E06-B776-305FB8EBAEE6}" srcOrd="0" destOrd="0" presId="urn:microsoft.com/office/officeart/2005/8/layout/default"/>
    <dgm:cxn modelId="{055BBE8E-D08F-4289-A477-3546C7451A62}" srcId="{5ABB9200-4D4D-42EC-912D-0B575DAFCA74}" destId="{2713706F-FC7F-4240-AF12-AB8A9B1B794D}" srcOrd="0" destOrd="0" parTransId="{24FBFF42-A8AE-448C-B35B-E4C3EDBDEFBE}" sibTransId="{EB55A693-96FF-4EF9-B777-ECF935C89CA2}"/>
    <dgm:cxn modelId="{33EB97BA-E77C-4BB6-AA37-8915152A6A95}" srcId="{5ABB9200-4D4D-42EC-912D-0B575DAFCA74}" destId="{00059675-A354-4191-86AD-35D8CF80EE2F}" srcOrd="1" destOrd="0" parTransId="{61955F3D-23ED-4693-8584-4CA7671ED507}" sibTransId="{ED6EF29F-9200-442E-99D7-138994BA4D35}"/>
    <dgm:cxn modelId="{179332D6-FC3B-4DAC-AC54-9D5922E8806E}" srcId="{5ABB9200-4D4D-42EC-912D-0B575DAFCA74}" destId="{E0BAE702-860B-471B-B0CE-0B9468DA30B4}" srcOrd="2" destOrd="0" parTransId="{A768710C-E49F-499A-9E9D-72EECF1DCFA6}" sibTransId="{A5087459-B258-4E6A-AAA8-DAC0C6AEF66C}"/>
    <dgm:cxn modelId="{3444BAE2-6436-42FC-9F25-58D71345E35B}" type="presOf" srcId="{00059675-A354-4191-86AD-35D8CF80EE2F}" destId="{A442290D-E517-4763-B27A-0ED1CF116F53}" srcOrd="0" destOrd="0" presId="urn:microsoft.com/office/officeart/2005/8/layout/default"/>
    <dgm:cxn modelId="{4AB656F3-2FC9-4054-959C-6B8FDCC05010}" type="presOf" srcId="{5ABB9200-4D4D-42EC-912D-0B575DAFCA74}" destId="{7EB61C08-6D0A-4CB5-9698-CE99107B4365}" srcOrd="0" destOrd="0" presId="urn:microsoft.com/office/officeart/2005/8/layout/default"/>
    <dgm:cxn modelId="{531E50FF-083E-4B99-B004-FF8569AFEBE6}" type="presOf" srcId="{2713706F-FC7F-4240-AF12-AB8A9B1B794D}" destId="{474BC528-7704-4912-9043-4A8289B3B572}" srcOrd="0" destOrd="0" presId="urn:microsoft.com/office/officeart/2005/8/layout/default"/>
    <dgm:cxn modelId="{D7D31F12-01E5-4B8B-B92A-20E89F51E6D8}" type="presParOf" srcId="{7EB61C08-6D0A-4CB5-9698-CE99107B4365}" destId="{474BC528-7704-4912-9043-4A8289B3B572}" srcOrd="0" destOrd="0" presId="urn:microsoft.com/office/officeart/2005/8/layout/default"/>
    <dgm:cxn modelId="{32F999C3-7DBB-43AE-B095-AF18A2215B51}" type="presParOf" srcId="{7EB61C08-6D0A-4CB5-9698-CE99107B4365}" destId="{8BD301C7-B93E-4D9A-AE62-26D516EE5A3B}" srcOrd="1" destOrd="0" presId="urn:microsoft.com/office/officeart/2005/8/layout/default"/>
    <dgm:cxn modelId="{63DE059C-91BA-4D0A-8E86-F08AC86E912F}" type="presParOf" srcId="{7EB61C08-6D0A-4CB5-9698-CE99107B4365}" destId="{A442290D-E517-4763-B27A-0ED1CF116F53}" srcOrd="2" destOrd="0" presId="urn:microsoft.com/office/officeart/2005/8/layout/default"/>
    <dgm:cxn modelId="{EB1CEF88-E8A2-4AAC-9756-A1A326F70F1A}" type="presParOf" srcId="{7EB61C08-6D0A-4CB5-9698-CE99107B4365}" destId="{74C887D2-2556-434D-B0B4-9382057AED94}" srcOrd="3" destOrd="0" presId="urn:microsoft.com/office/officeart/2005/8/layout/default"/>
    <dgm:cxn modelId="{A87D4519-50DE-4216-A00C-705F9979C77C}" type="presParOf" srcId="{7EB61C08-6D0A-4CB5-9698-CE99107B4365}" destId="{F67BFABC-A6C4-4E06-B776-305FB8EBAEE6}"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66688-8ADB-42DF-B9DF-0580129574D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3816281-1142-4A01-BC10-D01637ADBBD0}">
      <dgm:prSet/>
      <dgm:spPr/>
      <dgm:t>
        <a:bodyPr/>
        <a:lstStyle/>
        <a:p>
          <a:r>
            <a:rPr lang="en-US" dirty="0"/>
            <a:t>Performance overview of the Operation Home! Initiative</a:t>
          </a:r>
        </a:p>
      </dgm:t>
    </dgm:pt>
    <dgm:pt modelId="{7D4DC40D-D18F-45C8-9852-4FCD68471DBD}" type="parTrans" cxnId="{E665327E-733D-4F4B-997C-68066F8F07CF}">
      <dgm:prSet/>
      <dgm:spPr/>
      <dgm:t>
        <a:bodyPr/>
        <a:lstStyle/>
        <a:p>
          <a:endParaRPr lang="en-US"/>
        </a:p>
      </dgm:t>
    </dgm:pt>
    <dgm:pt modelId="{F40CCD92-BA69-4011-A32A-6851341675CA}" type="sibTrans" cxnId="{E665327E-733D-4F4B-997C-68066F8F07CF}">
      <dgm:prSet/>
      <dgm:spPr/>
      <dgm:t>
        <a:bodyPr/>
        <a:lstStyle/>
        <a:p>
          <a:endParaRPr lang="en-US"/>
        </a:p>
      </dgm:t>
    </dgm:pt>
    <dgm:pt modelId="{CA318DD8-586F-4D2D-90C4-3362E5FFA703}">
      <dgm:prSet/>
      <dgm:spPr/>
      <dgm:t>
        <a:bodyPr/>
        <a:lstStyle/>
        <a:p>
          <a:r>
            <a:rPr lang="en-US"/>
            <a:t>Total of 6 tabs, each focusing on a specific component of Operation Home!</a:t>
          </a:r>
        </a:p>
      </dgm:t>
    </dgm:pt>
    <dgm:pt modelId="{0A7107E5-FE97-4CE3-91D5-A6C373387BD9}" type="parTrans" cxnId="{7B54A2A7-A641-4638-8FAB-C40345DBFD8A}">
      <dgm:prSet/>
      <dgm:spPr/>
      <dgm:t>
        <a:bodyPr/>
        <a:lstStyle/>
        <a:p>
          <a:endParaRPr lang="en-US"/>
        </a:p>
      </dgm:t>
    </dgm:pt>
    <dgm:pt modelId="{B3658837-234C-4874-8070-759AEF3D84B2}" type="sibTrans" cxnId="{7B54A2A7-A641-4638-8FAB-C40345DBFD8A}">
      <dgm:prSet/>
      <dgm:spPr/>
      <dgm:t>
        <a:bodyPr/>
        <a:lstStyle/>
        <a:p>
          <a:endParaRPr lang="en-US"/>
        </a:p>
      </dgm:t>
    </dgm:pt>
    <dgm:pt modelId="{AAE83E24-ED16-4D84-84AB-DAB4E15894F9}">
      <dgm:prSet/>
      <dgm:spPr/>
      <dgm:t>
        <a:bodyPr/>
        <a:lstStyle/>
        <a:p>
          <a:r>
            <a:rPr lang="en-US" dirty="0"/>
            <a:t>The ability to further “drill down” on the presented data via filters</a:t>
          </a:r>
        </a:p>
      </dgm:t>
    </dgm:pt>
    <dgm:pt modelId="{443C9874-A7E7-49AB-9F18-03D4DA2B5098}" type="parTrans" cxnId="{955276AA-15A6-4C2A-8CCA-842CF9978A67}">
      <dgm:prSet/>
      <dgm:spPr/>
      <dgm:t>
        <a:bodyPr/>
        <a:lstStyle/>
        <a:p>
          <a:endParaRPr lang="en-US"/>
        </a:p>
      </dgm:t>
    </dgm:pt>
    <dgm:pt modelId="{16046721-DD79-4042-A363-C05525A4607C}" type="sibTrans" cxnId="{955276AA-15A6-4C2A-8CCA-842CF9978A67}">
      <dgm:prSet/>
      <dgm:spPr/>
      <dgm:t>
        <a:bodyPr/>
        <a:lstStyle/>
        <a:p>
          <a:endParaRPr lang="en-US"/>
        </a:p>
      </dgm:t>
    </dgm:pt>
    <dgm:pt modelId="{EE6D7102-0997-4759-8E0C-025174EE5C7A}">
      <dgm:prSet/>
      <dgm:spPr/>
      <dgm:t>
        <a:bodyPr/>
        <a:lstStyle/>
        <a:p>
          <a:r>
            <a:rPr lang="en-US" dirty="0"/>
            <a:t>The ability to view the data in a racial/gender equity lens</a:t>
          </a:r>
        </a:p>
      </dgm:t>
    </dgm:pt>
    <dgm:pt modelId="{68AEFEF6-2E7F-4E6B-932C-6B8AC7292A6D}" type="parTrans" cxnId="{7412CA67-9926-40E8-9950-95A9A42DBE77}">
      <dgm:prSet/>
      <dgm:spPr/>
      <dgm:t>
        <a:bodyPr/>
        <a:lstStyle/>
        <a:p>
          <a:endParaRPr lang="en-US"/>
        </a:p>
      </dgm:t>
    </dgm:pt>
    <dgm:pt modelId="{4DDBEE21-FF50-4F17-AD42-20DEE2CD4C02}" type="sibTrans" cxnId="{7412CA67-9926-40E8-9950-95A9A42DBE77}">
      <dgm:prSet/>
      <dgm:spPr/>
      <dgm:t>
        <a:bodyPr/>
        <a:lstStyle/>
        <a:p>
          <a:endParaRPr lang="en-US"/>
        </a:p>
      </dgm:t>
    </dgm:pt>
    <dgm:pt modelId="{FB0F699C-838E-4929-B17F-0B56EB424FB6}" type="pres">
      <dgm:prSet presAssocID="{2E166688-8ADB-42DF-B9DF-0580129574D0}" presName="diagram" presStyleCnt="0">
        <dgm:presLayoutVars>
          <dgm:dir/>
          <dgm:resizeHandles val="exact"/>
        </dgm:presLayoutVars>
      </dgm:prSet>
      <dgm:spPr/>
    </dgm:pt>
    <dgm:pt modelId="{16EF4A69-A901-4F54-928C-0FA436FF6888}" type="pres">
      <dgm:prSet presAssocID="{E3816281-1142-4A01-BC10-D01637ADBBD0}" presName="node" presStyleLbl="node1" presStyleIdx="0" presStyleCnt="4">
        <dgm:presLayoutVars>
          <dgm:bulletEnabled val="1"/>
        </dgm:presLayoutVars>
      </dgm:prSet>
      <dgm:spPr/>
    </dgm:pt>
    <dgm:pt modelId="{2A2C87B6-AB94-461D-84E5-7D9046DA43F2}" type="pres">
      <dgm:prSet presAssocID="{F40CCD92-BA69-4011-A32A-6851341675CA}" presName="sibTrans" presStyleCnt="0"/>
      <dgm:spPr/>
    </dgm:pt>
    <dgm:pt modelId="{04D8E815-D9AA-4238-A660-80A2583EA6EB}" type="pres">
      <dgm:prSet presAssocID="{CA318DD8-586F-4D2D-90C4-3362E5FFA703}" presName="node" presStyleLbl="node1" presStyleIdx="1" presStyleCnt="4">
        <dgm:presLayoutVars>
          <dgm:bulletEnabled val="1"/>
        </dgm:presLayoutVars>
      </dgm:prSet>
      <dgm:spPr/>
    </dgm:pt>
    <dgm:pt modelId="{E0594AE9-22EB-4980-866A-F71E36A836B4}" type="pres">
      <dgm:prSet presAssocID="{B3658837-234C-4874-8070-759AEF3D84B2}" presName="sibTrans" presStyleCnt="0"/>
      <dgm:spPr/>
    </dgm:pt>
    <dgm:pt modelId="{8F99564F-3AED-44E9-85E4-1ECFBD9814CA}" type="pres">
      <dgm:prSet presAssocID="{AAE83E24-ED16-4D84-84AB-DAB4E15894F9}" presName="node" presStyleLbl="node1" presStyleIdx="2" presStyleCnt="4">
        <dgm:presLayoutVars>
          <dgm:bulletEnabled val="1"/>
        </dgm:presLayoutVars>
      </dgm:prSet>
      <dgm:spPr/>
    </dgm:pt>
    <dgm:pt modelId="{E169C321-742B-4D73-A41A-EB8D25E91974}" type="pres">
      <dgm:prSet presAssocID="{16046721-DD79-4042-A363-C05525A4607C}" presName="sibTrans" presStyleCnt="0"/>
      <dgm:spPr/>
    </dgm:pt>
    <dgm:pt modelId="{FB9C34C5-34BF-47F7-B823-2E85A9F32992}" type="pres">
      <dgm:prSet presAssocID="{EE6D7102-0997-4759-8E0C-025174EE5C7A}" presName="node" presStyleLbl="node1" presStyleIdx="3" presStyleCnt="4">
        <dgm:presLayoutVars>
          <dgm:bulletEnabled val="1"/>
        </dgm:presLayoutVars>
      </dgm:prSet>
      <dgm:spPr/>
    </dgm:pt>
  </dgm:ptLst>
  <dgm:cxnLst>
    <dgm:cxn modelId="{77E0EE24-8404-473C-B94F-FA39F6BF5D88}" type="presOf" srcId="{CA318DD8-586F-4D2D-90C4-3362E5FFA703}" destId="{04D8E815-D9AA-4238-A660-80A2583EA6EB}" srcOrd="0" destOrd="0" presId="urn:microsoft.com/office/officeart/2005/8/layout/default"/>
    <dgm:cxn modelId="{B69A0A31-B8E0-4C42-ACD2-91A9A886DF7B}" type="presOf" srcId="{2E166688-8ADB-42DF-B9DF-0580129574D0}" destId="{FB0F699C-838E-4929-B17F-0B56EB424FB6}" srcOrd="0" destOrd="0" presId="urn:microsoft.com/office/officeart/2005/8/layout/default"/>
    <dgm:cxn modelId="{731F533A-1990-4DB8-BE08-B11440DF432A}" type="presOf" srcId="{E3816281-1142-4A01-BC10-D01637ADBBD0}" destId="{16EF4A69-A901-4F54-928C-0FA436FF6888}" srcOrd="0" destOrd="0" presId="urn:microsoft.com/office/officeart/2005/8/layout/default"/>
    <dgm:cxn modelId="{CF193361-6E54-4731-B492-70B817750BC1}" type="presOf" srcId="{AAE83E24-ED16-4D84-84AB-DAB4E15894F9}" destId="{8F99564F-3AED-44E9-85E4-1ECFBD9814CA}" srcOrd="0" destOrd="0" presId="urn:microsoft.com/office/officeart/2005/8/layout/default"/>
    <dgm:cxn modelId="{7412CA67-9926-40E8-9950-95A9A42DBE77}" srcId="{2E166688-8ADB-42DF-B9DF-0580129574D0}" destId="{EE6D7102-0997-4759-8E0C-025174EE5C7A}" srcOrd="3" destOrd="0" parTransId="{68AEFEF6-2E7F-4E6B-932C-6B8AC7292A6D}" sibTransId="{4DDBEE21-FF50-4F17-AD42-20DEE2CD4C02}"/>
    <dgm:cxn modelId="{E665327E-733D-4F4B-997C-68066F8F07CF}" srcId="{2E166688-8ADB-42DF-B9DF-0580129574D0}" destId="{E3816281-1142-4A01-BC10-D01637ADBBD0}" srcOrd="0" destOrd="0" parTransId="{7D4DC40D-D18F-45C8-9852-4FCD68471DBD}" sibTransId="{F40CCD92-BA69-4011-A32A-6851341675CA}"/>
    <dgm:cxn modelId="{7B54A2A7-A641-4638-8FAB-C40345DBFD8A}" srcId="{2E166688-8ADB-42DF-B9DF-0580129574D0}" destId="{CA318DD8-586F-4D2D-90C4-3362E5FFA703}" srcOrd="1" destOrd="0" parTransId="{0A7107E5-FE97-4CE3-91D5-A6C373387BD9}" sibTransId="{B3658837-234C-4874-8070-759AEF3D84B2}"/>
    <dgm:cxn modelId="{955276AA-15A6-4C2A-8CCA-842CF9978A67}" srcId="{2E166688-8ADB-42DF-B9DF-0580129574D0}" destId="{AAE83E24-ED16-4D84-84AB-DAB4E15894F9}" srcOrd="2" destOrd="0" parTransId="{443C9874-A7E7-49AB-9F18-03D4DA2B5098}" sibTransId="{16046721-DD79-4042-A363-C05525A4607C}"/>
    <dgm:cxn modelId="{C65722E1-8575-475B-BD19-9993F0A46DAA}" type="presOf" srcId="{EE6D7102-0997-4759-8E0C-025174EE5C7A}" destId="{FB9C34C5-34BF-47F7-B823-2E85A9F32992}" srcOrd="0" destOrd="0" presId="urn:microsoft.com/office/officeart/2005/8/layout/default"/>
    <dgm:cxn modelId="{429C3AED-4FA6-4343-A0BF-C0B10E94C122}" type="presParOf" srcId="{FB0F699C-838E-4929-B17F-0B56EB424FB6}" destId="{16EF4A69-A901-4F54-928C-0FA436FF6888}" srcOrd="0" destOrd="0" presId="urn:microsoft.com/office/officeart/2005/8/layout/default"/>
    <dgm:cxn modelId="{411EA464-E64A-40F0-9E47-127EBEC1E05F}" type="presParOf" srcId="{FB0F699C-838E-4929-B17F-0B56EB424FB6}" destId="{2A2C87B6-AB94-461D-84E5-7D9046DA43F2}" srcOrd="1" destOrd="0" presId="urn:microsoft.com/office/officeart/2005/8/layout/default"/>
    <dgm:cxn modelId="{5C56C95D-D0F1-47D2-B560-1D4C26EC8310}" type="presParOf" srcId="{FB0F699C-838E-4929-B17F-0B56EB424FB6}" destId="{04D8E815-D9AA-4238-A660-80A2583EA6EB}" srcOrd="2" destOrd="0" presId="urn:microsoft.com/office/officeart/2005/8/layout/default"/>
    <dgm:cxn modelId="{3DA088DA-6920-4700-8070-E39EAD2EE7A8}" type="presParOf" srcId="{FB0F699C-838E-4929-B17F-0B56EB424FB6}" destId="{E0594AE9-22EB-4980-866A-F71E36A836B4}" srcOrd="3" destOrd="0" presId="urn:microsoft.com/office/officeart/2005/8/layout/default"/>
    <dgm:cxn modelId="{2999F4A2-9C01-41EF-A7DA-B428AA9BC46E}" type="presParOf" srcId="{FB0F699C-838E-4929-B17F-0B56EB424FB6}" destId="{8F99564F-3AED-44E9-85E4-1ECFBD9814CA}" srcOrd="4" destOrd="0" presId="urn:microsoft.com/office/officeart/2005/8/layout/default"/>
    <dgm:cxn modelId="{6C887BCC-BAFB-4AF1-95B1-CFD6A53472B2}" type="presParOf" srcId="{FB0F699C-838E-4929-B17F-0B56EB424FB6}" destId="{E169C321-742B-4D73-A41A-EB8D25E91974}" srcOrd="5" destOrd="0" presId="urn:microsoft.com/office/officeart/2005/8/layout/default"/>
    <dgm:cxn modelId="{8CDAFE70-798F-42E5-A518-82880D7D651C}" type="presParOf" srcId="{FB0F699C-838E-4929-B17F-0B56EB424FB6}" destId="{FB9C34C5-34BF-47F7-B823-2E85A9F3299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59AA5F-8B3E-4614-B37C-616D97F6E8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3E4EED3-D951-4066-86ED-F27E620A743A}">
      <dgm:prSet/>
      <dgm:spPr/>
      <dgm:t>
        <a:bodyPr/>
        <a:lstStyle/>
        <a:p>
          <a:r>
            <a:rPr lang="en-US"/>
            <a:t>Where do we pull the data from?</a:t>
          </a:r>
        </a:p>
      </dgm:t>
    </dgm:pt>
    <dgm:pt modelId="{4A9BEBFC-3AE2-4D05-84C0-064DC3B08515}" type="parTrans" cxnId="{95ED6F66-CD4D-4E7F-BEB4-4972A54E3E7E}">
      <dgm:prSet/>
      <dgm:spPr/>
      <dgm:t>
        <a:bodyPr/>
        <a:lstStyle/>
        <a:p>
          <a:endParaRPr lang="en-US"/>
        </a:p>
      </dgm:t>
    </dgm:pt>
    <dgm:pt modelId="{ACD3A04B-1FD5-4B82-9A88-CDC1EFB15F5C}" type="sibTrans" cxnId="{95ED6F66-CD4D-4E7F-BEB4-4972A54E3E7E}">
      <dgm:prSet/>
      <dgm:spPr/>
      <dgm:t>
        <a:bodyPr/>
        <a:lstStyle/>
        <a:p>
          <a:endParaRPr lang="en-US"/>
        </a:p>
      </dgm:t>
    </dgm:pt>
    <dgm:pt modelId="{00AE2DDF-CCB6-492D-BC17-7B886AA42EBD}">
      <dgm:prSet/>
      <dgm:spPr/>
      <dgm:t>
        <a:bodyPr/>
        <a:lstStyle/>
        <a:p>
          <a:r>
            <a:rPr lang="en-US" dirty="0"/>
            <a:t>Data is pulled from HMIS and shows data from OH! Start Date (7/1/2021) to the previous month of the current date. </a:t>
          </a:r>
        </a:p>
      </dgm:t>
    </dgm:pt>
    <dgm:pt modelId="{EABA8381-8F00-4EDC-AC4C-7B0B79D75AB3}" type="parTrans" cxnId="{2DCEF413-5654-485C-80D8-AF92D05EE5AC}">
      <dgm:prSet/>
      <dgm:spPr/>
      <dgm:t>
        <a:bodyPr/>
        <a:lstStyle/>
        <a:p>
          <a:endParaRPr lang="en-US"/>
        </a:p>
      </dgm:t>
    </dgm:pt>
    <dgm:pt modelId="{A7023C34-0E63-466D-AAF9-4936B7AE26AB}" type="sibTrans" cxnId="{2DCEF413-5654-485C-80D8-AF92D05EE5AC}">
      <dgm:prSet/>
      <dgm:spPr/>
      <dgm:t>
        <a:bodyPr/>
        <a:lstStyle/>
        <a:p>
          <a:endParaRPr lang="en-US"/>
        </a:p>
      </dgm:t>
    </dgm:pt>
    <dgm:pt modelId="{4832A523-ADC6-4636-AE38-10546631B15F}">
      <dgm:prSet/>
      <dgm:spPr/>
      <dgm:t>
        <a:bodyPr/>
        <a:lstStyle/>
        <a:p>
          <a:r>
            <a:rPr lang="en-US"/>
            <a:t>Does the dashboard ensure privacy of clients’ information?</a:t>
          </a:r>
        </a:p>
      </dgm:t>
    </dgm:pt>
    <dgm:pt modelId="{91886ACC-B2B5-4AE2-AC4A-985DE90C0243}" type="parTrans" cxnId="{C686B95F-B0D3-4E26-85B4-BA8AE6984AEE}">
      <dgm:prSet/>
      <dgm:spPr/>
      <dgm:t>
        <a:bodyPr/>
        <a:lstStyle/>
        <a:p>
          <a:endParaRPr lang="en-US"/>
        </a:p>
      </dgm:t>
    </dgm:pt>
    <dgm:pt modelId="{BF8ACF53-433B-473E-A2EB-27D276A4B1E3}" type="sibTrans" cxnId="{C686B95F-B0D3-4E26-85B4-BA8AE6984AEE}">
      <dgm:prSet/>
      <dgm:spPr/>
      <dgm:t>
        <a:bodyPr/>
        <a:lstStyle/>
        <a:p>
          <a:endParaRPr lang="en-US"/>
        </a:p>
      </dgm:t>
    </dgm:pt>
    <dgm:pt modelId="{2CB2970B-B20D-4368-BF78-5EAD2CEF5AA6}">
      <dgm:prSet/>
      <dgm:spPr/>
      <dgm:t>
        <a:bodyPr/>
        <a:lstStyle/>
        <a:p>
          <a:r>
            <a:rPr lang="en-US"/>
            <a:t>There are no PIIs when we pull the data from HMIS. All data presented are aggregated. </a:t>
          </a:r>
        </a:p>
      </dgm:t>
    </dgm:pt>
    <dgm:pt modelId="{F0B9C0C6-28A8-42B5-A0E4-33C9E7016C7C}" type="parTrans" cxnId="{35EB3E87-86BB-4F23-92C7-7F322333848D}">
      <dgm:prSet/>
      <dgm:spPr/>
      <dgm:t>
        <a:bodyPr/>
        <a:lstStyle/>
        <a:p>
          <a:endParaRPr lang="en-US"/>
        </a:p>
      </dgm:t>
    </dgm:pt>
    <dgm:pt modelId="{A4F10903-CA45-4CE9-A069-CAFCAEA645E3}" type="sibTrans" cxnId="{35EB3E87-86BB-4F23-92C7-7F322333848D}">
      <dgm:prSet/>
      <dgm:spPr/>
      <dgm:t>
        <a:bodyPr/>
        <a:lstStyle/>
        <a:p>
          <a:endParaRPr lang="en-US"/>
        </a:p>
      </dgm:t>
    </dgm:pt>
    <dgm:pt modelId="{937AE8D4-A592-4459-A743-2BA44E5F4079}">
      <dgm:prSet/>
      <dgm:spPr/>
      <dgm:t>
        <a:bodyPr/>
        <a:lstStyle/>
        <a:p>
          <a:r>
            <a:rPr lang="en-US"/>
            <a:t>When can we start looking at the dashboard?</a:t>
          </a:r>
        </a:p>
      </dgm:t>
    </dgm:pt>
    <dgm:pt modelId="{9B96AB21-01A4-4890-BA82-975E9865215E}" type="parTrans" cxnId="{1467EF63-9A39-4FC0-88EB-4EE5BC27EE2C}">
      <dgm:prSet/>
      <dgm:spPr/>
      <dgm:t>
        <a:bodyPr/>
        <a:lstStyle/>
        <a:p>
          <a:endParaRPr lang="en-US"/>
        </a:p>
      </dgm:t>
    </dgm:pt>
    <dgm:pt modelId="{221E9154-CA54-4D25-BE15-C8FA0F8F9AB4}" type="sibTrans" cxnId="{1467EF63-9A39-4FC0-88EB-4EE5BC27EE2C}">
      <dgm:prSet/>
      <dgm:spPr/>
      <dgm:t>
        <a:bodyPr/>
        <a:lstStyle/>
        <a:p>
          <a:endParaRPr lang="en-US"/>
        </a:p>
      </dgm:t>
    </dgm:pt>
    <dgm:pt modelId="{3F5A4731-3A74-4DBF-95B9-745507D8CBC8}">
      <dgm:prSet/>
      <dgm:spPr/>
      <dgm:t>
        <a:bodyPr/>
        <a:lstStyle/>
        <a:p>
          <a:r>
            <a:rPr lang="en-US"/>
            <a:t>The dashboard will be made available to the public at the beginning of 2022. </a:t>
          </a:r>
        </a:p>
      </dgm:t>
    </dgm:pt>
    <dgm:pt modelId="{C8D04F61-CC6E-486A-BDB6-3D6C8FB6611C}" type="parTrans" cxnId="{9FE9E56D-6A74-4443-B21E-A16DE4FC513B}">
      <dgm:prSet/>
      <dgm:spPr/>
      <dgm:t>
        <a:bodyPr/>
        <a:lstStyle/>
        <a:p>
          <a:endParaRPr lang="en-US"/>
        </a:p>
      </dgm:t>
    </dgm:pt>
    <dgm:pt modelId="{F496006A-F991-4842-8CD9-3D5B85404C0B}" type="sibTrans" cxnId="{9FE9E56D-6A74-4443-B21E-A16DE4FC513B}">
      <dgm:prSet/>
      <dgm:spPr/>
      <dgm:t>
        <a:bodyPr/>
        <a:lstStyle/>
        <a:p>
          <a:endParaRPr lang="en-US"/>
        </a:p>
      </dgm:t>
    </dgm:pt>
    <dgm:pt modelId="{523B8B0B-38A7-494C-AC43-4D15C17CB82E}">
      <dgm:prSet/>
      <dgm:spPr/>
      <dgm:t>
        <a:bodyPr/>
        <a:lstStyle/>
        <a:p>
          <a:r>
            <a:rPr lang="en-US"/>
            <a:t>I have questions or concerns. Who do I contact?</a:t>
          </a:r>
        </a:p>
      </dgm:t>
    </dgm:pt>
    <dgm:pt modelId="{A900FA98-CAB3-4163-8A2D-8B31CB59A23C}" type="parTrans" cxnId="{31ECC0BD-7DDD-46C9-9AB5-AB1B6AF0CA6D}">
      <dgm:prSet/>
      <dgm:spPr/>
      <dgm:t>
        <a:bodyPr/>
        <a:lstStyle/>
        <a:p>
          <a:endParaRPr lang="en-US"/>
        </a:p>
      </dgm:t>
    </dgm:pt>
    <dgm:pt modelId="{3375281C-0EA7-43A7-A441-44C118894AAF}" type="sibTrans" cxnId="{31ECC0BD-7DDD-46C9-9AB5-AB1B6AF0CA6D}">
      <dgm:prSet/>
      <dgm:spPr/>
      <dgm:t>
        <a:bodyPr/>
        <a:lstStyle/>
        <a:p>
          <a:endParaRPr lang="en-US"/>
        </a:p>
      </dgm:t>
    </dgm:pt>
    <dgm:pt modelId="{FB507BE9-F6E0-499F-BE2D-7D6D13CCC69B}">
      <dgm:prSet/>
      <dgm:spPr/>
      <dgm:t>
        <a:bodyPr/>
        <a:lstStyle/>
        <a:p>
          <a:r>
            <a:rPr lang="en-US"/>
            <a:t>Send an email to helphopehome@clarkcountynv.gov</a:t>
          </a:r>
        </a:p>
      </dgm:t>
    </dgm:pt>
    <dgm:pt modelId="{E41C960D-657E-409B-BB08-847E68B8C26D}" type="parTrans" cxnId="{0D5B5D05-5806-40B4-974E-90D21CB6A866}">
      <dgm:prSet/>
      <dgm:spPr/>
      <dgm:t>
        <a:bodyPr/>
        <a:lstStyle/>
        <a:p>
          <a:endParaRPr lang="en-US"/>
        </a:p>
      </dgm:t>
    </dgm:pt>
    <dgm:pt modelId="{C6898CF2-F67C-4A3A-8D9E-A03E696DF4E9}" type="sibTrans" cxnId="{0D5B5D05-5806-40B4-974E-90D21CB6A866}">
      <dgm:prSet/>
      <dgm:spPr/>
      <dgm:t>
        <a:bodyPr/>
        <a:lstStyle/>
        <a:p>
          <a:endParaRPr lang="en-US"/>
        </a:p>
      </dgm:t>
    </dgm:pt>
    <dgm:pt modelId="{D0B00FB5-48BC-4799-B7B6-09EFCC3C5D06}" type="pres">
      <dgm:prSet presAssocID="{A959AA5F-8B3E-4614-B37C-616D97F6E87B}" presName="linear" presStyleCnt="0">
        <dgm:presLayoutVars>
          <dgm:animLvl val="lvl"/>
          <dgm:resizeHandles val="exact"/>
        </dgm:presLayoutVars>
      </dgm:prSet>
      <dgm:spPr/>
    </dgm:pt>
    <dgm:pt modelId="{36CBC6EC-B321-4230-AE73-3184D2BC93BA}" type="pres">
      <dgm:prSet presAssocID="{13E4EED3-D951-4066-86ED-F27E620A743A}" presName="parentText" presStyleLbl="node1" presStyleIdx="0" presStyleCnt="4">
        <dgm:presLayoutVars>
          <dgm:chMax val="0"/>
          <dgm:bulletEnabled val="1"/>
        </dgm:presLayoutVars>
      </dgm:prSet>
      <dgm:spPr/>
    </dgm:pt>
    <dgm:pt modelId="{ADD18394-2588-4F48-AA59-F57E52F60FC5}" type="pres">
      <dgm:prSet presAssocID="{13E4EED3-D951-4066-86ED-F27E620A743A}" presName="childText" presStyleLbl="revTx" presStyleIdx="0" presStyleCnt="4">
        <dgm:presLayoutVars>
          <dgm:bulletEnabled val="1"/>
        </dgm:presLayoutVars>
      </dgm:prSet>
      <dgm:spPr/>
    </dgm:pt>
    <dgm:pt modelId="{A8C72362-2FBF-45EA-B76D-D00A6664D2E9}" type="pres">
      <dgm:prSet presAssocID="{4832A523-ADC6-4636-AE38-10546631B15F}" presName="parentText" presStyleLbl="node1" presStyleIdx="1" presStyleCnt="4">
        <dgm:presLayoutVars>
          <dgm:chMax val="0"/>
          <dgm:bulletEnabled val="1"/>
        </dgm:presLayoutVars>
      </dgm:prSet>
      <dgm:spPr/>
    </dgm:pt>
    <dgm:pt modelId="{A3FA1A2A-D1DC-4688-9B74-7EC1D2BF021D}" type="pres">
      <dgm:prSet presAssocID="{4832A523-ADC6-4636-AE38-10546631B15F}" presName="childText" presStyleLbl="revTx" presStyleIdx="1" presStyleCnt="4">
        <dgm:presLayoutVars>
          <dgm:bulletEnabled val="1"/>
        </dgm:presLayoutVars>
      </dgm:prSet>
      <dgm:spPr/>
    </dgm:pt>
    <dgm:pt modelId="{BA14FC4F-9663-45E0-A301-F206D5C0C451}" type="pres">
      <dgm:prSet presAssocID="{937AE8D4-A592-4459-A743-2BA44E5F4079}" presName="parentText" presStyleLbl="node1" presStyleIdx="2" presStyleCnt="4">
        <dgm:presLayoutVars>
          <dgm:chMax val="0"/>
          <dgm:bulletEnabled val="1"/>
        </dgm:presLayoutVars>
      </dgm:prSet>
      <dgm:spPr/>
    </dgm:pt>
    <dgm:pt modelId="{DF69B0CC-39DD-44DA-B3A2-A5D6EF965CE5}" type="pres">
      <dgm:prSet presAssocID="{937AE8D4-A592-4459-A743-2BA44E5F4079}" presName="childText" presStyleLbl="revTx" presStyleIdx="2" presStyleCnt="4">
        <dgm:presLayoutVars>
          <dgm:bulletEnabled val="1"/>
        </dgm:presLayoutVars>
      </dgm:prSet>
      <dgm:spPr/>
    </dgm:pt>
    <dgm:pt modelId="{085DD5BD-A129-4C66-9B8D-B1034CE5A8AC}" type="pres">
      <dgm:prSet presAssocID="{523B8B0B-38A7-494C-AC43-4D15C17CB82E}" presName="parentText" presStyleLbl="node1" presStyleIdx="3" presStyleCnt="4">
        <dgm:presLayoutVars>
          <dgm:chMax val="0"/>
          <dgm:bulletEnabled val="1"/>
        </dgm:presLayoutVars>
      </dgm:prSet>
      <dgm:spPr/>
    </dgm:pt>
    <dgm:pt modelId="{6E916DB5-1A32-42A0-BB11-FBD9C09F5E2D}" type="pres">
      <dgm:prSet presAssocID="{523B8B0B-38A7-494C-AC43-4D15C17CB82E}" presName="childText" presStyleLbl="revTx" presStyleIdx="3" presStyleCnt="4">
        <dgm:presLayoutVars>
          <dgm:bulletEnabled val="1"/>
        </dgm:presLayoutVars>
      </dgm:prSet>
      <dgm:spPr/>
    </dgm:pt>
  </dgm:ptLst>
  <dgm:cxnLst>
    <dgm:cxn modelId="{55681F04-56C2-487E-9870-FA3A64F10661}" type="presOf" srcId="{2CB2970B-B20D-4368-BF78-5EAD2CEF5AA6}" destId="{A3FA1A2A-D1DC-4688-9B74-7EC1D2BF021D}" srcOrd="0" destOrd="0" presId="urn:microsoft.com/office/officeart/2005/8/layout/vList2"/>
    <dgm:cxn modelId="{0D5B5D05-5806-40B4-974E-90D21CB6A866}" srcId="{523B8B0B-38A7-494C-AC43-4D15C17CB82E}" destId="{FB507BE9-F6E0-499F-BE2D-7D6D13CCC69B}" srcOrd="0" destOrd="0" parTransId="{E41C960D-657E-409B-BB08-847E68B8C26D}" sibTransId="{C6898CF2-F67C-4A3A-8D9E-A03E696DF4E9}"/>
    <dgm:cxn modelId="{2DCEF413-5654-485C-80D8-AF92D05EE5AC}" srcId="{13E4EED3-D951-4066-86ED-F27E620A743A}" destId="{00AE2DDF-CCB6-492D-BC17-7B886AA42EBD}" srcOrd="0" destOrd="0" parTransId="{EABA8381-8F00-4EDC-AC4C-7B0B79D75AB3}" sibTransId="{A7023C34-0E63-466D-AAF9-4936B7AE26AB}"/>
    <dgm:cxn modelId="{41F6961C-DFE8-4ABD-9910-542195A40BDF}" type="presOf" srcId="{13E4EED3-D951-4066-86ED-F27E620A743A}" destId="{36CBC6EC-B321-4230-AE73-3184D2BC93BA}" srcOrd="0" destOrd="0" presId="urn:microsoft.com/office/officeart/2005/8/layout/vList2"/>
    <dgm:cxn modelId="{4066B639-5BEC-4EFE-834A-50E3297A06C0}" type="presOf" srcId="{00AE2DDF-CCB6-492D-BC17-7B886AA42EBD}" destId="{ADD18394-2588-4F48-AA59-F57E52F60FC5}" srcOrd="0" destOrd="0" presId="urn:microsoft.com/office/officeart/2005/8/layout/vList2"/>
    <dgm:cxn modelId="{C686B95F-B0D3-4E26-85B4-BA8AE6984AEE}" srcId="{A959AA5F-8B3E-4614-B37C-616D97F6E87B}" destId="{4832A523-ADC6-4636-AE38-10546631B15F}" srcOrd="1" destOrd="0" parTransId="{91886ACC-B2B5-4AE2-AC4A-985DE90C0243}" sibTransId="{BF8ACF53-433B-473E-A2EB-27D276A4B1E3}"/>
    <dgm:cxn modelId="{1467EF63-9A39-4FC0-88EB-4EE5BC27EE2C}" srcId="{A959AA5F-8B3E-4614-B37C-616D97F6E87B}" destId="{937AE8D4-A592-4459-A743-2BA44E5F4079}" srcOrd="2" destOrd="0" parTransId="{9B96AB21-01A4-4890-BA82-975E9865215E}" sibTransId="{221E9154-CA54-4D25-BE15-C8FA0F8F9AB4}"/>
    <dgm:cxn modelId="{95ED6F66-CD4D-4E7F-BEB4-4972A54E3E7E}" srcId="{A959AA5F-8B3E-4614-B37C-616D97F6E87B}" destId="{13E4EED3-D951-4066-86ED-F27E620A743A}" srcOrd="0" destOrd="0" parTransId="{4A9BEBFC-3AE2-4D05-84C0-064DC3B08515}" sibTransId="{ACD3A04B-1FD5-4B82-9A88-CDC1EFB15F5C}"/>
    <dgm:cxn modelId="{9FE9E56D-6A74-4443-B21E-A16DE4FC513B}" srcId="{937AE8D4-A592-4459-A743-2BA44E5F4079}" destId="{3F5A4731-3A74-4DBF-95B9-745507D8CBC8}" srcOrd="0" destOrd="0" parTransId="{C8D04F61-CC6E-486A-BDB6-3D6C8FB6611C}" sibTransId="{F496006A-F991-4842-8CD9-3D5B85404C0B}"/>
    <dgm:cxn modelId="{9C3EEF6D-FDCD-42DD-84E1-A55FF67EA3E9}" type="presOf" srcId="{A959AA5F-8B3E-4614-B37C-616D97F6E87B}" destId="{D0B00FB5-48BC-4799-B7B6-09EFCC3C5D06}" srcOrd="0" destOrd="0" presId="urn:microsoft.com/office/officeart/2005/8/layout/vList2"/>
    <dgm:cxn modelId="{8CD42A6F-CC90-422D-A510-55388EAFD7F6}" type="presOf" srcId="{4832A523-ADC6-4636-AE38-10546631B15F}" destId="{A8C72362-2FBF-45EA-B76D-D00A6664D2E9}" srcOrd="0" destOrd="0" presId="urn:microsoft.com/office/officeart/2005/8/layout/vList2"/>
    <dgm:cxn modelId="{6B60D952-5B87-4ECC-B166-C98FFBEA05AE}" type="presOf" srcId="{3F5A4731-3A74-4DBF-95B9-745507D8CBC8}" destId="{DF69B0CC-39DD-44DA-B3A2-A5D6EF965CE5}" srcOrd="0" destOrd="0" presId="urn:microsoft.com/office/officeart/2005/8/layout/vList2"/>
    <dgm:cxn modelId="{53821A81-E717-479D-A206-F03B284F53C1}" type="presOf" srcId="{523B8B0B-38A7-494C-AC43-4D15C17CB82E}" destId="{085DD5BD-A129-4C66-9B8D-B1034CE5A8AC}" srcOrd="0" destOrd="0" presId="urn:microsoft.com/office/officeart/2005/8/layout/vList2"/>
    <dgm:cxn modelId="{E6C98886-CA6E-4DA6-BAFD-16216F94551C}" type="presOf" srcId="{937AE8D4-A592-4459-A743-2BA44E5F4079}" destId="{BA14FC4F-9663-45E0-A301-F206D5C0C451}" srcOrd="0" destOrd="0" presId="urn:microsoft.com/office/officeart/2005/8/layout/vList2"/>
    <dgm:cxn modelId="{35EB3E87-86BB-4F23-92C7-7F322333848D}" srcId="{4832A523-ADC6-4636-AE38-10546631B15F}" destId="{2CB2970B-B20D-4368-BF78-5EAD2CEF5AA6}" srcOrd="0" destOrd="0" parTransId="{F0B9C0C6-28A8-42B5-A0E4-33C9E7016C7C}" sibTransId="{A4F10903-CA45-4CE9-A069-CAFCAEA645E3}"/>
    <dgm:cxn modelId="{95C2DF8F-2ABC-417E-B203-5E5FC15E85FC}" type="presOf" srcId="{FB507BE9-F6E0-499F-BE2D-7D6D13CCC69B}" destId="{6E916DB5-1A32-42A0-BB11-FBD9C09F5E2D}" srcOrd="0" destOrd="0" presId="urn:microsoft.com/office/officeart/2005/8/layout/vList2"/>
    <dgm:cxn modelId="{31ECC0BD-7DDD-46C9-9AB5-AB1B6AF0CA6D}" srcId="{A959AA5F-8B3E-4614-B37C-616D97F6E87B}" destId="{523B8B0B-38A7-494C-AC43-4D15C17CB82E}" srcOrd="3" destOrd="0" parTransId="{A900FA98-CAB3-4163-8A2D-8B31CB59A23C}" sibTransId="{3375281C-0EA7-43A7-A441-44C118894AAF}"/>
    <dgm:cxn modelId="{6FF82B54-B2F9-4B4A-BFB5-25555DE22F25}" type="presParOf" srcId="{D0B00FB5-48BC-4799-B7B6-09EFCC3C5D06}" destId="{36CBC6EC-B321-4230-AE73-3184D2BC93BA}" srcOrd="0" destOrd="0" presId="urn:microsoft.com/office/officeart/2005/8/layout/vList2"/>
    <dgm:cxn modelId="{9F78C287-5E82-4F00-88DD-1122FB38E539}" type="presParOf" srcId="{D0B00FB5-48BC-4799-B7B6-09EFCC3C5D06}" destId="{ADD18394-2588-4F48-AA59-F57E52F60FC5}" srcOrd="1" destOrd="0" presId="urn:microsoft.com/office/officeart/2005/8/layout/vList2"/>
    <dgm:cxn modelId="{3B60FC88-17E1-434F-B590-52DB384EE14C}" type="presParOf" srcId="{D0B00FB5-48BC-4799-B7B6-09EFCC3C5D06}" destId="{A8C72362-2FBF-45EA-B76D-D00A6664D2E9}" srcOrd="2" destOrd="0" presId="urn:microsoft.com/office/officeart/2005/8/layout/vList2"/>
    <dgm:cxn modelId="{DAF84A43-9EC9-42A5-BB49-D368E79E6979}" type="presParOf" srcId="{D0B00FB5-48BC-4799-B7B6-09EFCC3C5D06}" destId="{A3FA1A2A-D1DC-4688-9B74-7EC1D2BF021D}" srcOrd="3" destOrd="0" presId="urn:microsoft.com/office/officeart/2005/8/layout/vList2"/>
    <dgm:cxn modelId="{08D2A0C2-1438-43BE-A5EF-03AC70B7E89A}" type="presParOf" srcId="{D0B00FB5-48BC-4799-B7B6-09EFCC3C5D06}" destId="{BA14FC4F-9663-45E0-A301-F206D5C0C451}" srcOrd="4" destOrd="0" presId="urn:microsoft.com/office/officeart/2005/8/layout/vList2"/>
    <dgm:cxn modelId="{C14EFCF0-B805-4ABA-B5EF-83C6CCE5B0FB}" type="presParOf" srcId="{D0B00FB5-48BC-4799-B7B6-09EFCC3C5D06}" destId="{DF69B0CC-39DD-44DA-B3A2-A5D6EF965CE5}" srcOrd="5" destOrd="0" presId="urn:microsoft.com/office/officeart/2005/8/layout/vList2"/>
    <dgm:cxn modelId="{D8789F91-45C7-4FC1-9B03-E605095ABEFC}" type="presParOf" srcId="{D0B00FB5-48BC-4799-B7B6-09EFCC3C5D06}" destId="{085DD5BD-A129-4C66-9B8D-B1034CE5A8AC}" srcOrd="6" destOrd="0" presId="urn:microsoft.com/office/officeart/2005/8/layout/vList2"/>
    <dgm:cxn modelId="{001635B1-4B2F-481B-A317-FE9A9512D462}" type="presParOf" srcId="{D0B00FB5-48BC-4799-B7B6-09EFCC3C5D06}" destId="{6E916DB5-1A32-42A0-BB11-FBD9C09F5E2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16A07-B969-4AAC-9520-23AC1CF3BD8B}">
      <dsp:nvSpPr>
        <dsp:cNvPr id="0" name=""/>
        <dsp:cNvSpPr/>
      </dsp:nvSpPr>
      <dsp:spPr>
        <a:xfrm>
          <a:off x="123229" y="2529"/>
          <a:ext cx="3209106" cy="192546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Review and analyze the annual homeless census and survey data</a:t>
          </a:r>
        </a:p>
      </dsp:txBody>
      <dsp:txXfrm>
        <a:off x="123229" y="2529"/>
        <a:ext cx="3209106" cy="1925463"/>
      </dsp:txXfrm>
    </dsp:sp>
    <dsp:sp modelId="{D4D00265-E88A-45B8-9465-79949691A52C}">
      <dsp:nvSpPr>
        <dsp:cNvPr id="0" name=""/>
        <dsp:cNvSpPr/>
      </dsp:nvSpPr>
      <dsp:spPr>
        <a:xfrm>
          <a:off x="3653246" y="2529"/>
          <a:ext cx="3209106" cy="192546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Develop recommendations for funding priorities for local applications</a:t>
          </a:r>
        </a:p>
      </dsp:txBody>
      <dsp:txXfrm>
        <a:off x="3653246" y="2529"/>
        <a:ext cx="3209106" cy="1925463"/>
      </dsp:txXfrm>
    </dsp:sp>
    <dsp:sp modelId="{739A59DA-82D5-4B4A-9A5F-EED8C114E9B7}">
      <dsp:nvSpPr>
        <dsp:cNvPr id="0" name=""/>
        <dsp:cNvSpPr/>
      </dsp:nvSpPr>
      <dsp:spPr>
        <a:xfrm>
          <a:off x="7183263" y="2529"/>
          <a:ext cx="3209106" cy="192546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Evaluate the unmet need calculation formula </a:t>
          </a:r>
        </a:p>
      </dsp:txBody>
      <dsp:txXfrm>
        <a:off x="7183263" y="2529"/>
        <a:ext cx="3209106" cy="1925463"/>
      </dsp:txXfrm>
    </dsp:sp>
    <dsp:sp modelId="{D1734776-BA68-46C2-BDE8-6150C77D587C}">
      <dsp:nvSpPr>
        <dsp:cNvPr id="0" name=""/>
        <dsp:cNvSpPr/>
      </dsp:nvSpPr>
      <dsp:spPr>
        <a:xfrm>
          <a:off x="123229" y="2248903"/>
          <a:ext cx="3209106" cy="192546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Ensure the annual point in time count is conducted in accordance with HUD guidelines</a:t>
          </a:r>
          <a:endParaRPr lang="en-US" sz="2400" kern="1200" dirty="0"/>
        </a:p>
      </dsp:txBody>
      <dsp:txXfrm>
        <a:off x="123229" y="2248903"/>
        <a:ext cx="3209106" cy="1925463"/>
      </dsp:txXfrm>
    </dsp:sp>
    <dsp:sp modelId="{B0B7A749-FAE0-449A-AC65-E22E2DA98220}">
      <dsp:nvSpPr>
        <dsp:cNvPr id="0" name=""/>
        <dsp:cNvSpPr/>
      </dsp:nvSpPr>
      <dsp:spPr>
        <a:xfrm>
          <a:off x="3653246" y="2248903"/>
          <a:ext cx="3209106" cy="192546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Collaborate with other working groups</a:t>
          </a:r>
          <a:endParaRPr lang="en-US" sz="2400" kern="1200" dirty="0"/>
        </a:p>
      </dsp:txBody>
      <dsp:txXfrm>
        <a:off x="3653246" y="2248903"/>
        <a:ext cx="3209106" cy="1925463"/>
      </dsp:txXfrm>
    </dsp:sp>
    <dsp:sp modelId="{F2D971D8-D441-4C4E-8DB3-076717DA3200}">
      <dsp:nvSpPr>
        <dsp:cNvPr id="0" name=""/>
        <dsp:cNvSpPr/>
      </dsp:nvSpPr>
      <dsp:spPr>
        <a:xfrm>
          <a:off x="7183263" y="2248903"/>
          <a:ext cx="3209106" cy="192546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Ensure compliance with the HEARTH Act</a:t>
          </a:r>
        </a:p>
      </dsp:txBody>
      <dsp:txXfrm>
        <a:off x="7183263" y="2248903"/>
        <a:ext cx="3209106" cy="1925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BC528-7704-4912-9043-4A8289B3B572}">
      <dsp:nvSpPr>
        <dsp:cNvPr id="0" name=""/>
        <dsp:cNvSpPr/>
      </dsp:nvSpPr>
      <dsp:spPr>
        <a:xfrm>
          <a:off x="658" y="506702"/>
          <a:ext cx="2567640" cy="15405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Data intelligence dashboard powered by Tableau</a:t>
          </a:r>
        </a:p>
      </dsp:txBody>
      <dsp:txXfrm>
        <a:off x="658" y="506702"/>
        <a:ext cx="2567640" cy="1540584"/>
      </dsp:txXfrm>
    </dsp:sp>
    <dsp:sp modelId="{A442290D-E517-4763-B27A-0ED1CF116F53}">
      <dsp:nvSpPr>
        <dsp:cNvPr id="0" name=""/>
        <dsp:cNvSpPr/>
      </dsp:nvSpPr>
      <dsp:spPr>
        <a:xfrm>
          <a:off x="2825062" y="506702"/>
          <a:ext cx="2567640" cy="15405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Aimed at tracking the Operation Home! Housing goal</a:t>
          </a:r>
        </a:p>
      </dsp:txBody>
      <dsp:txXfrm>
        <a:off x="2825062" y="506702"/>
        <a:ext cx="2567640" cy="1540584"/>
      </dsp:txXfrm>
    </dsp:sp>
    <dsp:sp modelId="{F67BFABC-A6C4-4E06-B776-305FB8EBAEE6}">
      <dsp:nvSpPr>
        <dsp:cNvPr id="0" name=""/>
        <dsp:cNvSpPr/>
      </dsp:nvSpPr>
      <dsp:spPr>
        <a:xfrm>
          <a:off x="1412860" y="2304051"/>
          <a:ext cx="2567640" cy="15405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Focuses on upholding the CoC’s dedication in providing equitable services. </a:t>
          </a:r>
        </a:p>
      </dsp:txBody>
      <dsp:txXfrm>
        <a:off x="1412860" y="2304051"/>
        <a:ext cx="2567640" cy="15405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F4A69-A901-4F54-928C-0FA436FF6888}">
      <dsp:nvSpPr>
        <dsp:cNvPr id="0" name=""/>
        <dsp:cNvSpPr/>
      </dsp:nvSpPr>
      <dsp:spPr>
        <a:xfrm>
          <a:off x="1748064" y="2975"/>
          <a:ext cx="3342605" cy="2005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Performance overview of the Operation Home! Initiative</a:t>
          </a:r>
        </a:p>
      </dsp:txBody>
      <dsp:txXfrm>
        <a:off x="1748064" y="2975"/>
        <a:ext cx="3342605" cy="2005563"/>
      </dsp:txXfrm>
    </dsp:sp>
    <dsp:sp modelId="{04D8E815-D9AA-4238-A660-80A2583EA6EB}">
      <dsp:nvSpPr>
        <dsp:cNvPr id="0" name=""/>
        <dsp:cNvSpPr/>
      </dsp:nvSpPr>
      <dsp:spPr>
        <a:xfrm>
          <a:off x="5424930" y="2975"/>
          <a:ext cx="3342605" cy="200556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Total of 6 tabs, each focusing on a specific component of Operation Home!</a:t>
          </a:r>
        </a:p>
      </dsp:txBody>
      <dsp:txXfrm>
        <a:off x="5424930" y="2975"/>
        <a:ext cx="3342605" cy="2005563"/>
      </dsp:txXfrm>
    </dsp:sp>
    <dsp:sp modelId="{8F99564F-3AED-44E9-85E4-1ECFBD9814CA}">
      <dsp:nvSpPr>
        <dsp:cNvPr id="0" name=""/>
        <dsp:cNvSpPr/>
      </dsp:nvSpPr>
      <dsp:spPr>
        <a:xfrm>
          <a:off x="1748064" y="2342799"/>
          <a:ext cx="3342605" cy="200556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The ability to further “drill down” on the presented data via filters</a:t>
          </a:r>
        </a:p>
      </dsp:txBody>
      <dsp:txXfrm>
        <a:off x="1748064" y="2342799"/>
        <a:ext cx="3342605" cy="2005563"/>
      </dsp:txXfrm>
    </dsp:sp>
    <dsp:sp modelId="{FB9C34C5-34BF-47F7-B823-2E85A9F32992}">
      <dsp:nvSpPr>
        <dsp:cNvPr id="0" name=""/>
        <dsp:cNvSpPr/>
      </dsp:nvSpPr>
      <dsp:spPr>
        <a:xfrm>
          <a:off x="5424930" y="2342799"/>
          <a:ext cx="3342605" cy="200556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The ability to view the data in a racial/gender equity lens</a:t>
          </a:r>
        </a:p>
      </dsp:txBody>
      <dsp:txXfrm>
        <a:off x="5424930" y="2342799"/>
        <a:ext cx="3342605" cy="2005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BC6EC-B321-4230-AE73-3184D2BC93BA}">
      <dsp:nvSpPr>
        <dsp:cNvPr id="0" name=""/>
        <dsp:cNvSpPr/>
      </dsp:nvSpPr>
      <dsp:spPr>
        <a:xfrm>
          <a:off x="0" y="19634"/>
          <a:ext cx="626364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Where do we pull the data from?</a:t>
          </a:r>
        </a:p>
      </dsp:txBody>
      <dsp:txXfrm>
        <a:off x="42663" y="62297"/>
        <a:ext cx="6178314" cy="788627"/>
      </dsp:txXfrm>
    </dsp:sp>
    <dsp:sp modelId="{ADD18394-2588-4F48-AA59-F57E52F60FC5}">
      <dsp:nvSpPr>
        <dsp:cNvPr id="0" name=""/>
        <dsp:cNvSpPr/>
      </dsp:nvSpPr>
      <dsp:spPr>
        <a:xfrm>
          <a:off x="0" y="893588"/>
          <a:ext cx="626364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Data is pulled from HMIS and shows data from OH! Start Date (7/1/2021) to the previous month of the current date. </a:t>
          </a:r>
        </a:p>
      </dsp:txBody>
      <dsp:txXfrm>
        <a:off x="0" y="893588"/>
        <a:ext cx="6263640" cy="535095"/>
      </dsp:txXfrm>
    </dsp:sp>
    <dsp:sp modelId="{A8C72362-2FBF-45EA-B76D-D00A6664D2E9}">
      <dsp:nvSpPr>
        <dsp:cNvPr id="0" name=""/>
        <dsp:cNvSpPr/>
      </dsp:nvSpPr>
      <dsp:spPr>
        <a:xfrm>
          <a:off x="0" y="1428683"/>
          <a:ext cx="626364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Does the dashboard ensure privacy of clients’ information?</a:t>
          </a:r>
        </a:p>
      </dsp:txBody>
      <dsp:txXfrm>
        <a:off x="42663" y="1471346"/>
        <a:ext cx="6178314" cy="788627"/>
      </dsp:txXfrm>
    </dsp:sp>
    <dsp:sp modelId="{A3FA1A2A-D1DC-4688-9B74-7EC1D2BF021D}">
      <dsp:nvSpPr>
        <dsp:cNvPr id="0" name=""/>
        <dsp:cNvSpPr/>
      </dsp:nvSpPr>
      <dsp:spPr>
        <a:xfrm>
          <a:off x="0" y="2302636"/>
          <a:ext cx="626364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There are no PIIs when we pull the data from HMIS. All data presented are aggregated. </a:t>
          </a:r>
        </a:p>
      </dsp:txBody>
      <dsp:txXfrm>
        <a:off x="0" y="2302636"/>
        <a:ext cx="6263640" cy="535095"/>
      </dsp:txXfrm>
    </dsp:sp>
    <dsp:sp modelId="{BA14FC4F-9663-45E0-A301-F206D5C0C451}">
      <dsp:nvSpPr>
        <dsp:cNvPr id="0" name=""/>
        <dsp:cNvSpPr/>
      </dsp:nvSpPr>
      <dsp:spPr>
        <a:xfrm>
          <a:off x="0" y="2837731"/>
          <a:ext cx="626364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When can we start looking at the dashboard?</a:t>
          </a:r>
        </a:p>
      </dsp:txBody>
      <dsp:txXfrm>
        <a:off x="42663" y="2880394"/>
        <a:ext cx="6178314" cy="788627"/>
      </dsp:txXfrm>
    </dsp:sp>
    <dsp:sp modelId="{DF69B0CC-39DD-44DA-B3A2-A5D6EF965CE5}">
      <dsp:nvSpPr>
        <dsp:cNvPr id="0" name=""/>
        <dsp:cNvSpPr/>
      </dsp:nvSpPr>
      <dsp:spPr>
        <a:xfrm>
          <a:off x="0" y="3711684"/>
          <a:ext cx="626364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The dashboard will be made available to the public at the beginning of 2022. </a:t>
          </a:r>
        </a:p>
      </dsp:txBody>
      <dsp:txXfrm>
        <a:off x="0" y="3711684"/>
        <a:ext cx="6263640" cy="535095"/>
      </dsp:txXfrm>
    </dsp:sp>
    <dsp:sp modelId="{085DD5BD-A129-4C66-9B8D-B1034CE5A8AC}">
      <dsp:nvSpPr>
        <dsp:cNvPr id="0" name=""/>
        <dsp:cNvSpPr/>
      </dsp:nvSpPr>
      <dsp:spPr>
        <a:xfrm>
          <a:off x="0" y="4246779"/>
          <a:ext cx="626364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 have questions or concerns. Who do I contact?</a:t>
          </a:r>
        </a:p>
      </dsp:txBody>
      <dsp:txXfrm>
        <a:off x="42663" y="4289442"/>
        <a:ext cx="6178314" cy="788627"/>
      </dsp:txXfrm>
    </dsp:sp>
    <dsp:sp modelId="{6E916DB5-1A32-42A0-BB11-FBD9C09F5E2D}">
      <dsp:nvSpPr>
        <dsp:cNvPr id="0" name=""/>
        <dsp:cNvSpPr/>
      </dsp:nvSpPr>
      <dsp:spPr>
        <a:xfrm>
          <a:off x="0" y="5120733"/>
          <a:ext cx="626364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Send an email to helphopehome@clarkcountynv.gov</a:t>
          </a:r>
        </a:p>
      </dsp:txBody>
      <dsp:txXfrm>
        <a:off x="0" y="5120733"/>
        <a:ext cx="6263640" cy="3643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F56F2-4FFE-43FA-BD6D-528D00BA7E04}"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ACC32-332E-4117-B09E-C86C3AC7C2C7}" type="slidenum">
              <a:rPr lang="en-US" smtClean="0"/>
              <a:t>‹#›</a:t>
            </a:fld>
            <a:endParaRPr lang="en-US"/>
          </a:p>
        </p:txBody>
      </p:sp>
    </p:spTree>
    <p:extLst>
      <p:ext uri="{BB962C8B-B14F-4D97-AF65-F5344CB8AC3E}">
        <p14:creationId xmlns:p14="http://schemas.microsoft.com/office/powerpoint/2010/main" val="52573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mhf@clarkcountynv.gov"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mailto:Stacy.DiNicola@cityofhenderson.co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u="none" strike="noStrike" dirty="0">
                <a:effectLst/>
              </a:rPr>
              <a:t>The Data &amp; System Improvement Working Group </a:t>
            </a:r>
            <a:r>
              <a:rPr lang="en-US" dirty="0"/>
              <a:t>is tasked with reviewing and analyzing data that will assist the CoC in making data-informed decisions.</a:t>
            </a:r>
          </a:p>
          <a:p>
            <a:pPr marL="0" indent="0">
              <a:buNone/>
            </a:pPr>
            <a:endParaRPr lang="en-US" b="0" i="0" u="none" strike="noStrike" dirty="0">
              <a:effectLst/>
            </a:endParaRPr>
          </a:p>
          <a:p>
            <a:pPr marL="0" indent="0">
              <a:buNone/>
            </a:pPr>
            <a:r>
              <a:rPr lang="en-US" b="0" i="0" u="none" strike="noStrike" dirty="0">
                <a:effectLst/>
              </a:rPr>
              <a:t>In order to do that we: </a:t>
            </a:r>
          </a:p>
          <a:p>
            <a:pPr marL="171450" indent="-171450">
              <a:buFont typeface="Arial" panose="020B0604020202020204" pitchFamily="34" charset="0"/>
              <a:buChar char="•"/>
            </a:pPr>
            <a:r>
              <a:rPr lang="en-US" sz="1200" b="0" i="0" u="none" strike="noStrike" dirty="0">
                <a:effectLst/>
              </a:rPr>
              <a:t>Review all data including homeless-related and other community indicators </a:t>
            </a:r>
          </a:p>
          <a:p>
            <a:pPr marL="171450" indent="-171450">
              <a:buFont typeface="Arial" panose="020B0604020202020204" pitchFamily="34" charset="0"/>
              <a:buChar char="•"/>
            </a:pPr>
            <a:r>
              <a:rPr lang="en-US" sz="1200" dirty="0">
                <a:ea typeface="Times New Roman" panose="02020603050405020304" pitchFamily="18" charset="0"/>
              </a:rPr>
              <a:t>Receive</a:t>
            </a:r>
            <a:r>
              <a:rPr lang="en-US" sz="1200" dirty="0">
                <a:effectLst/>
                <a:ea typeface="Times New Roman" panose="02020603050405020304" pitchFamily="18" charset="0"/>
              </a:rPr>
              <a:t> reports from the HMIS and Census Planning working groups</a:t>
            </a:r>
          </a:p>
          <a:p>
            <a:pPr marL="171450" indent="-171450">
              <a:buFont typeface="Arial" panose="020B0604020202020204" pitchFamily="34" charset="0"/>
              <a:buChar char="•"/>
            </a:pPr>
            <a:r>
              <a:rPr lang="en-US" sz="1200" dirty="0">
                <a:effectLst/>
                <a:ea typeface="Times New Roman" panose="02020603050405020304" pitchFamily="18" charset="0"/>
              </a:rPr>
              <a:t>Oversee the implementation of the annual Point In Time (PIT) Count</a:t>
            </a:r>
          </a:p>
          <a:p>
            <a:pPr marL="171450" indent="-171450">
              <a:buFont typeface="Arial" panose="020B0604020202020204" pitchFamily="34" charset="0"/>
              <a:buChar char="•"/>
            </a:pPr>
            <a:r>
              <a:rPr lang="en-US" sz="1200" dirty="0">
                <a:effectLst/>
                <a:ea typeface="Times New Roman" panose="02020603050405020304" pitchFamily="18" charset="0"/>
              </a:rPr>
              <a:t>Share findings and recommendations to the relevant working groups and provide updates to the SNH CoC Board</a:t>
            </a:r>
            <a:r>
              <a:rPr lang="en-US" sz="1200" dirty="0">
                <a:effectLst/>
                <a:ea typeface="Times New Roman" panose="02020603050405020304" pitchFamily="18"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B1DACC32-332E-4117-B09E-C86C3AC7C2C7}" type="slidenum">
              <a:rPr lang="en-US" smtClean="0"/>
              <a:t>2</a:t>
            </a:fld>
            <a:endParaRPr lang="en-US"/>
          </a:p>
        </p:txBody>
      </p:sp>
    </p:spTree>
    <p:extLst>
      <p:ext uri="{BB962C8B-B14F-4D97-AF65-F5344CB8AC3E}">
        <p14:creationId xmlns:p14="http://schemas.microsoft.com/office/powerpoint/2010/main" val="1394327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the actual dashboard and the 6 major tabs that come with it. Please be aware that the data shown here right now are SAMPLE data and are not actual data pulls from HMIS. We want to present the structure of the dashboard first.</a:t>
            </a:r>
          </a:p>
        </p:txBody>
      </p:sp>
      <p:sp>
        <p:nvSpPr>
          <p:cNvPr id="4" name="Slide Number Placeholder 3"/>
          <p:cNvSpPr>
            <a:spLocks noGrp="1"/>
          </p:cNvSpPr>
          <p:nvPr>
            <p:ph type="sldNum" sz="quarter" idx="5"/>
          </p:nvPr>
        </p:nvSpPr>
        <p:spPr/>
        <p:txBody>
          <a:bodyPr/>
          <a:lstStyle/>
          <a:p>
            <a:fld id="{72864A50-E825-4802-88B5-675393F12942}" type="slidenum">
              <a:rPr lang="en-US" smtClean="0"/>
              <a:t>11</a:t>
            </a:fld>
            <a:endParaRPr lang="en-US"/>
          </a:p>
        </p:txBody>
      </p:sp>
    </p:spTree>
    <p:extLst>
      <p:ext uri="{BB962C8B-B14F-4D97-AF65-F5344CB8AC3E}">
        <p14:creationId xmlns:p14="http://schemas.microsoft.com/office/powerpoint/2010/main" val="2400439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The first tab is the Overview of the Operation Home. The Overview of Operation Home tab contains the general performance metrics of the OH! Initiative. This tab shows the total number of clients that have been assessed, referred, enrolled, and housed under the Operation Home banner. </a:t>
            </a:r>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12</a:t>
            </a:fld>
            <a:endParaRPr lang="en-US"/>
          </a:p>
        </p:txBody>
      </p:sp>
    </p:spTree>
    <p:extLst>
      <p:ext uri="{BB962C8B-B14F-4D97-AF65-F5344CB8AC3E}">
        <p14:creationId xmlns:p14="http://schemas.microsoft.com/office/powerpoint/2010/main" val="2176399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Overview of Operation Home tab would look like once it is live in the Help Hope Home website. There are 3 major sections inside this tab.</a:t>
            </a:r>
          </a:p>
          <a:p>
            <a:endParaRPr lang="en-US" dirty="0"/>
          </a:p>
          <a:p>
            <a:pPr marL="171450" indent="-171450">
              <a:buFont typeface="Arial" panose="020B0604020202020204" pitchFamily="34" charset="0"/>
              <a:buChar char="•"/>
            </a:pPr>
            <a:r>
              <a:rPr lang="en-US" dirty="0"/>
              <a:t>Overview of Operation Home</a:t>
            </a:r>
          </a:p>
          <a:p>
            <a:pPr marL="628650" lvl="1" indent="-171450">
              <a:buFont typeface="Arial" panose="020B0604020202020204" pitchFamily="34" charset="0"/>
              <a:buChar char="•"/>
            </a:pPr>
            <a:r>
              <a:rPr lang="en-US" dirty="0"/>
              <a:t>Days remaining in Challenge counts down the available days left before the end of 2022</a:t>
            </a:r>
          </a:p>
          <a:p>
            <a:pPr marL="628650" lvl="1" indent="-171450">
              <a:buFont typeface="Arial" panose="020B0604020202020204" pitchFamily="34" charset="0"/>
              <a:buChar char="•"/>
            </a:pPr>
            <a:r>
              <a:rPr lang="en-US" dirty="0"/>
              <a:t>Percent of housing goal completed – this metric counts how many unique, unduplicated clients have been housed its percentage compared to the 2022 housing goal.</a:t>
            </a:r>
          </a:p>
          <a:p>
            <a:pPr marL="457200" lvl="1" indent="0">
              <a:buFont typeface="Arial" panose="020B0604020202020204" pitchFamily="34" charset="0"/>
              <a:buNone/>
            </a:pPr>
            <a:endParaRPr lang="en-US" dirty="0"/>
          </a:p>
          <a:p>
            <a:pPr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Persons Assessed, Referred, Enrolled, and Housed</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 of Assessments - Total unduplicated # of clients who have been assessed using either the CHAT, Family CHAT, or Youth CHAT</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 of Referrals - Total unduplicated # of clients who have been referred to a permanent housing program. </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 of Enrollments - Total unduplicated # of clients who have been enrolled in a permanent housing program. </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 of Housed - Total unduplicated # of clients who have been successfully housed by having a registered move-in date to their new housing structure or have exited to a housed status. </a:t>
            </a:r>
          </a:p>
          <a:p>
            <a:pPr rtl="0" fontAlgn="base">
              <a:spcBef>
                <a:spcPts val="0"/>
              </a:spcBef>
              <a:spcAft>
                <a:spcPts val="0"/>
              </a:spcAft>
              <a:buFont typeface="Arial" panose="020B0604020202020204" pitchFamily="34" charset="0"/>
              <a:buNone/>
            </a:pPr>
            <a:br>
              <a:rPr lang="en-US" b="0" dirty="0">
                <a:effectLst/>
              </a:rPr>
            </a:br>
            <a:r>
              <a:rPr lang="en-US" sz="1000" b="0" i="0" u="none" strike="noStrike" dirty="0">
                <a:solidFill>
                  <a:srgbClr val="000000"/>
                </a:solidFill>
                <a:effectLst/>
                <a:latin typeface="Arial" panose="020B0604020202020204" pitchFamily="34" charset="0"/>
              </a:rPr>
              <a:t>How close are we to our housing goal?</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The bar graph will show the number of unduplicated clients that have been housed for that month only. The bar for each month is divided into 3 sections: Permanent Housing with Subsidy, Permanent Supportive Housing, and Rapid Rehousing</a:t>
            </a:r>
          </a:p>
          <a:p>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13</a:t>
            </a:fld>
            <a:endParaRPr lang="en-US"/>
          </a:p>
        </p:txBody>
      </p:sp>
    </p:spTree>
    <p:extLst>
      <p:ext uri="{BB962C8B-B14F-4D97-AF65-F5344CB8AC3E}">
        <p14:creationId xmlns:p14="http://schemas.microsoft.com/office/powerpoint/2010/main" val="16656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The Coordinated Entry Flow tab focuses on showing the average days a client spends between the major Coordinated Entry steps. This includes the average days between Assessment to Referral, Referral to Enrollment, and Enrollment to housing. </a:t>
            </a:r>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14</a:t>
            </a:fld>
            <a:endParaRPr lang="en-US"/>
          </a:p>
        </p:txBody>
      </p:sp>
    </p:spTree>
    <p:extLst>
      <p:ext uri="{BB962C8B-B14F-4D97-AF65-F5344CB8AC3E}">
        <p14:creationId xmlns:p14="http://schemas.microsoft.com/office/powerpoint/2010/main" val="1891701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Coordinated Entry Flow tab would look like once the dashboard is active in the Help Hope Home website. There are 2 major sections in this tab. </a:t>
            </a:r>
          </a:p>
          <a:p>
            <a:endParaRPr lang="en-US" dirty="0"/>
          </a:p>
          <a:p>
            <a:pPr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How many days is it taking to house persons?</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The graphic will show the average days a client is spending on a specific step in the Coordinated Entry process before proceeding to the next. The number under the “applied filter” label shows the average days spent by a client based on any applied filter selected. If you select a specific race/gender/ethnicity/age range, that number will change to show the average days in that step for that demographic. The number above the “base population” label is the average number of days for the whole Operation Home client population.</a:t>
            </a:r>
          </a:p>
          <a:p>
            <a:pPr rtl="0" fontAlgn="base">
              <a:spcBef>
                <a:spcPts val="0"/>
              </a:spcBef>
              <a:spcAft>
                <a:spcPts val="0"/>
              </a:spcAft>
              <a:buFont typeface="Arial" panose="020B0604020202020204" pitchFamily="34" charset="0"/>
              <a:buNone/>
            </a:pPr>
            <a:br>
              <a:rPr lang="en-US" b="0" dirty="0">
                <a:effectLst/>
              </a:rPr>
            </a:br>
            <a:r>
              <a:rPr lang="en-US" sz="1000" b="0" i="0" u="none" strike="noStrike" dirty="0">
                <a:solidFill>
                  <a:srgbClr val="000000"/>
                </a:solidFill>
                <a:effectLst/>
                <a:latin typeface="Arial" panose="020B0604020202020204" pitchFamily="34" charset="0"/>
              </a:rPr>
              <a:t>Are there any differences based on race, ethnicity, gender, age group or any combination of these?</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This section allows the user to select filters based on the demographic data points mentioned. This allows the user to compare the average days spent of a certain demographic versus the overall base population. Any filter you select here changes the number of the applied filter on the above graphic. </a:t>
            </a:r>
          </a:p>
          <a:p>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15</a:t>
            </a:fld>
            <a:endParaRPr lang="en-US"/>
          </a:p>
        </p:txBody>
      </p:sp>
    </p:spTree>
    <p:extLst>
      <p:ext uri="{BB962C8B-B14F-4D97-AF65-F5344CB8AC3E}">
        <p14:creationId xmlns:p14="http://schemas.microsoft.com/office/powerpoint/2010/main" val="49085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The Referrals tab focuses on presenting data on the referral phase of the Coordinated Entry process. This tab will show users the monthly number of referrals, which housing project type the clients have been referred to, and the percentage of referrals that have been completed or otherwise. </a:t>
            </a:r>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16</a:t>
            </a:fld>
            <a:endParaRPr lang="en-US"/>
          </a:p>
        </p:txBody>
      </p:sp>
    </p:spTree>
    <p:extLst>
      <p:ext uri="{BB962C8B-B14F-4D97-AF65-F5344CB8AC3E}">
        <p14:creationId xmlns:p14="http://schemas.microsoft.com/office/powerpoint/2010/main" val="1013049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Referrals tab would look like once the dashboard is live in the Help Hope Home site. There are 3 major sections in this tab.</a:t>
            </a:r>
          </a:p>
          <a:p>
            <a:endParaRPr lang="en-US" dirty="0"/>
          </a:p>
          <a:p>
            <a:pPr rtl="0">
              <a:spcBef>
                <a:spcPts val="0"/>
              </a:spcBef>
              <a:spcAft>
                <a:spcPts val="0"/>
              </a:spcAft>
            </a:pPr>
            <a:r>
              <a:rPr lang="en-US" sz="1000" b="1" i="0" u="none" strike="noStrike" dirty="0">
                <a:solidFill>
                  <a:srgbClr val="000000"/>
                </a:solidFill>
                <a:effectLst/>
                <a:latin typeface="Arial" panose="020B0604020202020204" pitchFamily="34" charset="0"/>
              </a:rPr>
              <a:t>Referrals Tab Sections:</a:t>
            </a:r>
            <a:endParaRPr lang="en-US" b="0" dirty="0">
              <a:effectLst/>
            </a:endParaRPr>
          </a:p>
          <a:p>
            <a:pPr rtl="0" fontAlgn="base">
              <a:spcBef>
                <a:spcPts val="0"/>
              </a:spcBef>
              <a:spcAft>
                <a:spcPts val="0"/>
              </a:spcAft>
              <a:buFont typeface="Arial" panose="020B0604020202020204" pitchFamily="34" charset="0"/>
              <a:buNone/>
            </a:pPr>
            <a:br>
              <a:rPr lang="en-US" b="0" dirty="0">
                <a:effectLst/>
              </a:rPr>
            </a:br>
            <a:r>
              <a:rPr lang="en-US" sz="1000" b="0" i="0" u="none" strike="noStrike" dirty="0">
                <a:solidFill>
                  <a:srgbClr val="000000"/>
                </a:solidFill>
                <a:effectLst/>
                <a:latin typeface="Arial" panose="020B0604020202020204" pitchFamily="34" charset="0"/>
              </a:rPr>
              <a:t>How many referrals are made by date?</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The line graph shows the monthly, unduplicated number (for that month) of clients that have been referred to a housing program.</a:t>
            </a:r>
          </a:p>
          <a:p>
            <a:pPr rtl="0" fontAlgn="base">
              <a:spcBef>
                <a:spcPts val="0"/>
              </a:spcBef>
              <a:spcAft>
                <a:spcPts val="0"/>
              </a:spcAft>
              <a:buFont typeface="Arial" panose="020B0604020202020204" pitchFamily="34" charset="0"/>
              <a:buNone/>
            </a:pPr>
            <a:br>
              <a:rPr lang="en-US" b="0" dirty="0">
                <a:effectLst/>
              </a:rPr>
            </a:br>
            <a:r>
              <a:rPr lang="en-US" sz="1000" b="0" i="0" u="none" strike="noStrike" dirty="0">
                <a:solidFill>
                  <a:srgbClr val="000000"/>
                </a:solidFill>
                <a:effectLst/>
                <a:latin typeface="Arial" panose="020B0604020202020204" pitchFamily="34" charset="0"/>
              </a:rPr>
              <a:t>Where are persons referred to? </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The chart shows the total number of clients that have been referred to a specific housing project type.</a:t>
            </a:r>
          </a:p>
          <a:p>
            <a:pPr rtl="0" fontAlgn="base">
              <a:spcBef>
                <a:spcPts val="0"/>
              </a:spcBef>
              <a:spcAft>
                <a:spcPts val="0"/>
              </a:spcAft>
              <a:buFont typeface="Arial" panose="020B0604020202020204" pitchFamily="34" charset="0"/>
              <a:buNone/>
            </a:pPr>
            <a:br>
              <a:rPr lang="en-US" b="0" dirty="0">
                <a:effectLst/>
              </a:rPr>
            </a:br>
            <a:r>
              <a:rPr lang="en-US" sz="1000" b="0" i="0" u="none" strike="noStrike" dirty="0">
                <a:solidFill>
                  <a:srgbClr val="000000"/>
                </a:solidFill>
                <a:effectLst/>
                <a:latin typeface="Arial" panose="020B0604020202020204" pitchFamily="34" charset="0"/>
              </a:rPr>
              <a:t>What percentage of referrals are completed?</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The graph shows the percentage of referrals that either have been successfully completed, have been denied by the provider, expired, and pending action.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17</a:t>
            </a:fld>
            <a:endParaRPr lang="en-US"/>
          </a:p>
        </p:txBody>
      </p:sp>
    </p:spTree>
    <p:extLst>
      <p:ext uri="{BB962C8B-B14F-4D97-AF65-F5344CB8AC3E}">
        <p14:creationId xmlns:p14="http://schemas.microsoft.com/office/powerpoint/2010/main" val="82611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The Enrollment tab focuses on presenting data on the enrollment phase of the housing process. This tab will show users the monthly number of enrollment, which housing project type the clients have been enrolled to, and the where the clients end up going once they have “exited” from their enrolled programs.</a:t>
            </a:r>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18</a:t>
            </a:fld>
            <a:endParaRPr lang="en-US"/>
          </a:p>
        </p:txBody>
      </p:sp>
    </p:spTree>
    <p:extLst>
      <p:ext uri="{BB962C8B-B14F-4D97-AF65-F5344CB8AC3E}">
        <p14:creationId xmlns:p14="http://schemas.microsoft.com/office/powerpoint/2010/main" val="2975054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Enrollment tab would look like once the dashboard is live in the Help Home site. There are 3 major sections in this tab.</a:t>
            </a:r>
          </a:p>
          <a:p>
            <a:endParaRPr lang="en-US" dirty="0"/>
          </a:p>
          <a:p>
            <a:pPr rtl="0">
              <a:spcBef>
                <a:spcPts val="0"/>
              </a:spcBef>
              <a:spcAft>
                <a:spcPts val="0"/>
              </a:spcAft>
            </a:pPr>
            <a:r>
              <a:rPr lang="en-US" sz="1000" b="1" i="0" u="none" strike="noStrike" dirty="0">
                <a:solidFill>
                  <a:srgbClr val="000000"/>
                </a:solidFill>
                <a:effectLst/>
                <a:latin typeface="Arial" panose="020B0604020202020204" pitchFamily="34" charset="0"/>
              </a:rPr>
              <a:t>Enrollment Tab Sections:</a:t>
            </a:r>
            <a:endParaRPr lang="en-US" b="0" dirty="0">
              <a:effectLst/>
            </a:endParaRPr>
          </a:p>
          <a:p>
            <a:pPr rtl="0" fontAlgn="base">
              <a:spcBef>
                <a:spcPts val="0"/>
              </a:spcBef>
              <a:spcAft>
                <a:spcPts val="0"/>
              </a:spcAft>
              <a:buFont typeface="Arial" panose="020B0604020202020204" pitchFamily="34" charset="0"/>
              <a:buNone/>
            </a:pPr>
            <a:br>
              <a:rPr lang="en-US" b="0" dirty="0">
                <a:effectLst/>
              </a:rPr>
            </a:br>
            <a:r>
              <a:rPr lang="en-US" sz="1000" b="0" i="0" u="none" strike="noStrike" dirty="0">
                <a:solidFill>
                  <a:srgbClr val="000000"/>
                </a:solidFill>
                <a:effectLst/>
                <a:latin typeface="Arial" panose="020B0604020202020204" pitchFamily="34" charset="0"/>
              </a:rPr>
              <a:t>How many enrollments by month?</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This line graph shows the monthly, unduplicated number (for that month) of clients that have been enrolled to a specific housing program AND/OR other homeless services. </a:t>
            </a:r>
          </a:p>
          <a:p>
            <a:pPr rtl="0" fontAlgn="base">
              <a:spcBef>
                <a:spcPts val="0"/>
              </a:spcBef>
              <a:spcAft>
                <a:spcPts val="0"/>
              </a:spcAft>
              <a:buFont typeface="Arial" panose="020B0604020202020204" pitchFamily="34" charset="0"/>
              <a:buNone/>
            </a:pPr>
            <a:br>
              <a:rPr lang="en-US" b="0" dirty="0">
                <a:effectLst/>
              </a:rPr>
            </a:br>
            <a:r>
              <a:rPr lang="en-US" sz="1000" b="0" i="0" u="none" strike="noStrike" dirty="0">
                <a:solidFill>
                  <a:srgbClr val="000000"/>
                </a:solidFill>
                <a:effectLst/>
                <a:latin typeface="Arial" panose="020B0604020202020204" pitchFamily="34" charset="0"/>
              </a:rPr>
              <a:t>Enrollments by Project Type</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The chart shows the total number of clients that have been enrolled to a specific housing project type. Users can also select other homeless service project types to take a closer look.</a:t>
            </a:r>
          </a:p>
          <a:p>
            <a:pPr rtl="0" fontAlgn="base">
              <a:spcBef>
                <a:spcPts val="0"/>
              </a:spcBef>
              <a:spcAft>
                <a:spcPts val="0"/>
              </a:spcAft>
              <a:buFont typeface="Arial" panose="020B0604020202020204" pitchFamily="34" charset="0"/>
              <a:buNone/>
            </a:pPr>
            <a:br>
              <a:rPr lang="en-US" b="0" dirty="0">
                <a:effectLst/>
              </a:rPr>
            </a:br>
            <a:r>
              <a:rPr lang="en-US" sz="1000" b="0" i="0" u="none" strike="noStrike" dirty="0">
                <a:solidFill>
                  <a:srgbClr val="000000"/>
                </a:solidFill>
                <a:effectLst/>
                <a:latin typeface="Arial" panose="020B0604020202020204" pitchFamily="34" charset="0"/>
              </a:rPr>
              <a:t>Where are people exiting to?</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This graph shows the percentage breakdown of clients based on their housing status upon “exiting” from their enrolled programs. A client exits their program when they have completed the housing steps , thus moving in to their new home OR if they have to exit early for different reasons.</a:t>
            </a:r>
          </a:p>
          <a:p>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19</a:t>
            </a:fld>
            <a:endParaRPr lang="en-US"/>
          </a:p>
        </p:txBody>
      </p:sp>
    </p:spTree>
    <p:extLst>
      <p:ext uri="{BB962C8B-B14F-4D97-AF65-F5344CB8AC3E}">
        <p14:creationId xmlns:p14="http://schemas.microsoft.com/office/powerpoint/2010/main" val="1809742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The Housing Tab focuses on presenting data at the housing phase of the housing process. This tab shows the month by month total of clients that have been housed, demographic breakdown of those housed clients, as well as the housing project type that they have been housed under. </a:t>
            </a:r>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20</a:t>
            </a:fld>
            <a:endParaRPr lang="en-US"/>
          </a:p>
        </p:txBody>
      </p:sp>
    </p:spTree>
    <p:extLst>
      <p:ext uri="{BB962C8B-B14F-4D97-AF65-F5344CB8AC3E}">
        <p14:creationId xmlns:p14="http://schemas.microsoft.com/office/powerpoint/2010/main" val="169526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Some of the activities that the Data and System Improvement Working Group works on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Complete the review and analysis of the annual homeless census and survey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Develop recommendations for funding priorities for local applications based on available data – provide recommendations to Evaluation Working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Evaluate the unmet need calculation formula to determine the needs in our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Ensure the annual point in time count is conducted in accordance with HUD guidelines and that results are analyzed and reported to the appropriate entities (</a:t>
            </a:r>
            <a:r>
              <a:rPr lang="en-US" b="0" i="0" dirty="0" err="1"/>
              <a:t>ie</a:t>
            </a:r>
            <a:r>
              <a:rPr lang="en-US" b="0" i="0" dirty="0"/>
              <a:t>. HUD, SNH CoC Board, etc.)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Collaborate across other working groups and share information for effective implementation and strategies as well as open and inclusive opportunities for CoC members to participate and be actively involved – work closely with Evaluation and Monitoring Working Group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Ensure compliance with the HEARTH Act on data requirements</a:t>
            </a:r>
            <a:endParaRPr lang="en-US" dirty="0"/>
          </a:p>
          <a:p>
            <a:endParaRPr lang="en-US" dirty="0"/>
          </a:p>
        </p:txBody>
      </p:sp>
      <p:sp>
        <p:nvSpPr>
          <p:cNvPr id="4" name="Slide Number Placeholder 3"/>
          <p:cNvSpPr>
            <a:spLocks noGrp="1"/>
          </p:cNvSpPr>
          <p:nvPr>
            <p:ph type="sldNum" sz="quarter" idx="5"/>
          </p:nvPr>
        </p:nvSpPr>
        <p:spPr/>
        <p:txBody>
          <a:bodyPr/>
          <a:lstStyle/>
          <a:p>
            <a:fld id="{B1DACC32-332E-4117-B09E-C86C3AC7C2C7}" type="slidenum">
              <a:rPr lang="en-US" smtClean="0"/>
              <a:t>3</a:t>
            </a:fld>
            <a:endParaRPr lang="en-US"/>
          </a:p>
        </p:txBody>
      </p:sp>
    </p:spTree>
    <p:extLst>
      <p:ext uri="{BB962C8B-B14F-4D97-AF65-F5344CB8AC3E}">
        <p14:creationId xmlns:p14="http://schemas.microsoft.com/office/powerpoint/2010/main" val="1049233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Housing tab would look like once the dashboard is active on the HHH Site. There are 4 major sections in this tab.</a:t>
            </a:r>
          </a:p>
          <a:p>
            <a:endParaRPr lang="en-US" dirty="0"/>
          </a:p>
          <a:p>
            <a:pPr rtl="0" fontAlgn="base">
              <a:spcBef>
                <a:spcPts val="0"/>
              </a:spcBef>
              <a:spcAft>
                <a:spcPts val="0"/>
              </a:spcAft>
              <a:buFont typeface="Arial" panose="020B0604020202020204" pitchFamily="34" charset="0"/>
              <a:buNone/>
            </a:pPr>
            <a:r>
              <a:rPr lang="en-US" sz="1000" b="0" i="0" u="none" strike="noStrike" dirty="0">
                <a:solidFill>
                  <a:srgbClr val="000000"/>
                </a:solidFill>
                <a:effectLst/>
                <a:latin typeface="Arial" panose="020B0604020202020204" pitchFamily="34" charset="0"/>
              </a:rPr>
              <a:t>Who is getting housed?</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This line graph shows the monthly, unduplicated number (for that month) of clients that have been housed under a housing program. The data is broken down by race.</a:t>
            </a:r>
          </a:p>
          <a:p>
            <a:pPr rtl="0" fontAlgn="base">
              <a:spcBef>
                <a:spcPts val="0"/>
              </a:spcBef>
              <a:spcAft>
                <a:spcPts val="0"/>
              </a:spcAft>
              <a:buFont typeface="Arial" panose="020B0604020202020204" pitchFamily="34" charset="0"/>
              <a:buNone/>
            </a:pPr>
            <a:br>
              <a:rPr lang="en-US" b="0" dirty="0">
                <a:effectLst/>
              </a:rPr>
            </a:br>
            <a:r>
              <a:rPr lang="en-US" sz="1000" b="0" i="0" u="none" strike="noStrike" dirty="0">
                <a:solidFill>
                  <a:srgbClr val="000000"/>
                </a:solidFill>
                <a:effectLst/>
                <a:latin typeface="Arial" panose="020B0604020202020204" pitchFamily="34" charset="0"/>
              </a:rPr>
              <a:t>Who received housing by gender?</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This chart shows the total unduplicated number of clients that have been housed under a housing program and then broken down by the client’s declared gender.</a:t>
            </a:r>
          </a:p>
          <a:p>
            <a:pPr rtl="0" fontAlgn="base">
              <a:spcBef>
                <a:spcPts val="0"/>
              </a:spcBef>
              <a:spcAft>
                <a:spcPts val="0"/>
              </a:spcAft>
              <a:buFont typeface="Arial" panose="020B0604020202020204" pitchFamily="34" charset="0"/>
              <a:buNone/>
            </a:pPr>
            <a:br>
              <a:rPr lang="en-US" b="0" dirty="0">
                <a:effectLst/>
              </a:rPr>
            </a:br>
            <a:r>
              <a:rPr lang="en-US" sz="1000" b="0" i="0" u="none" strike="noStrike" dirty="0">
                <a:solidFill>
                  <a:srgbClr val="000000"/>
                </a:solidFill>
                <a:effectLst/>
                <a:latin typeface="Arial" panose="020B0604020202020204" pitchFamily="34" charset="0"/>
              </a:rPr>
              <a:t>What type of housing are persons receiving?</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This bar graph shows the total unduplicated number of clients that have been housed under a housing program OR exited to a permanent housing status but with a known housing subsidy. </a:t>
            </a:r>
          </a:p>
          <a:p>
            <a:pPr rtl="0" fontAlgn="base">
              <a:spcBef>
                <a:spcPts val="0"/>
              </a:spcBef>
              <a:spcAft>
                <a:spcPts val="0"/>
              </a:spcAft>
              <a:buFont typeface="Arial" panose="020B0604020202020204" pitchFamily="34" charset="0"/>
              <a:buNone/>
            </a:pPr>
            <a:br>
              <a:rPr lang="en-US" b="0" dirty="0">
                <a:effectLst/>
              </a:rPr>
            </a:br>
            <a:r>
              <a:rPr lang="en-US" sz="1000" b="0" i="0" u="none" strike="noStrike" dirty="0">
                <a:solidFill>
                  <a:srgbClr val="000000"/>
                </a:solidFill>
                <a:effectLst/>
                <a:latin typeface="Arial" panose="020B0604020202020204" pitchFamily="34" charset="0"/>
              </a:rPr>
              <a:t>Who receives housing by age?</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This bar graph shows the total unduplicated number of clients that have been housed under a housing program and then broken down by the client’s age range upon being housed. </a:t>
            </a:r>
          </a:p>
          <a:p>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21</a:t>
            </a:fld>
            <a:endParaRPr lang="en-US"/>
          </a:p>
        </p:txBody>
      </p:sp>
    </p:spTree>
    <p:extLst>
      <p:ext uri="{BB962C8B-B14F-4D97-AF65-F5344CB8AC3E}">
        <p14:creationId xmlns:p14="http://schemas.microsoft.com/office/powerpoint/2010/main" val="3430067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The Measures by Race (CE) tab aims to uphold the Continuum of Care’s goal to provide equitable services by featuring demographic data from the whole housing process / Coordinated Entry (CE) system. This tab looks at clients that have been assessed and enrolled and how they fare compared to the most recent general census population.</a:t>
            </a:r>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22</a:t>
            </a:fld>
            <a:endParaRPr lang="en-US"/>
          </a:p>
        </p:txBody>
      </p:sp>
    </p:spTree>
    <p:extLst>
      <p:ext uri="{BB962C8B-B14F-4D97-AF65-F5344CB8AC3E}">
        <p14:creationId xmlns:p14="http://schemas.microsoft.com/office/powerpoint/2010/main" val="1059576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Measures by Race (CE) tab would look like once the dashboard is live on the HHH Site. There are 3 major sections in this tab.</a:t>
            </a:r>
          </a:p>
          <a:p>
            <a:endParaRPr lang="en-US" dirty="0"/>
          </a:p>
          <a:p>
            <a:pPr rtl="0" fontAlgn="base">
              <a:spcBef>
                <a:spcPts val="0"/>
              </a:spcBef>
              <a:spcAft>
                <a:spcPts val="0"/>
              </a:spcAft>
              <a:buFont typeface="Arial" panose="020B0604020202020204" pitchFamily="34" charset="0"/>
              <a:buNone/>
            </a:pPr>
            <a:r>
              <a:rPr lang="en-US" sz="1000" b="0" i="0" u="none" strike="noStrike" dirty="0">
                <a:solidFill>
                  <a:srgbClr val="000000"/>
                </a:solidFill>
                <a:effectLst/>
                <a:latin typeface="Arial" panose="020B0604020202020204" pitchFamily="34" charset="0"/>
              </a:rPr>
              <a:t>How does the census population compare to persons assessed and enrolled in HMIS?</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This array of bar graphs aim to analyze the racial equity of our homeless system compared to the general Southern Nevada population. The assessment data shows the racial demographic of clients entering the homeless system. The enrollment data shows the racial demographic of clients that are being accepted and helped in our various housing programs.</a:t>
            </a:r>
          </a:p>
          <a:p>
            <a:pPr rtl="0" fontAlgn="base">
              <a:spcBef>
                <a:spcPts val="0"/>
              </a:spcBef>
              <a:spcAft>
                <a:spcPts val="0"/>
              </a:spcAft>
              <a:buFont typeface="Arial" panose="020B0604020202020204" pitchFamily="34" charset="0"/>
              <a:buNone/>
            </a:pPr>
            <a:r>
              <a:rPr lang="en-US" sz="1000" b="0" i="0" u="none" strike="noStrike" dirty="0">
                <a:solidFill>
                  <a:srgbClr val="000000"/>
                </a:solidFill>
                <a:effectLst/>
                <a:latin typeface="Arial" panose="020B0604020202020204" pitchFamily="34" charset="0"/>
              </a:rPr>
              <a:t>Housing Type by Race</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This chart displays the total, unduplicated number of clients that have been housed in various housing project types broken down by race. </a:t>
            </a:r>
          </a:p>
          <a:p>
            <a:pPr rtl="0" fontAlgn="base">
              <a:spcBef>
                <a:spcPts val="0"/>
              </a:spcBef>
              <a:spcAft>
                <a:spcPts val="0"/>
              </a:spcAft>
              <a:buFont typeface="Arial" panose="020B0604020202020204" pitchFamily="34" charset="0"/>
              <a:buNone/>
            </a:pPr>
            <a:r>
              <a:rPr lang="en-US" sz="1000" b="0" i="0" u="none" strike="noStrike" dirty="0">
                <a:solidFill>
                  <a:srgbClr val="000000"/>
                </a:solidFill>
                <a:effectLst/>
                <a:latin typeface="Arial" panose="020B0604020202020204" pitchFamily="34" charset="0"/>
              </a:rPr>
              <a:t>Enrollment Type by Race</a:t>
            </a:r>
          </a:p>
          <a:p>
            <a:pPr marL="742950" lvl="1" indent="-285750" rtl="0" fontAlgn="base">
              <a:spcBef>
                <a:spcPts val="0"/>
              </a:spcBef>
              <a:spcAft>
                <a:spcPts val="0"/>
              </a:spcAft>
              <a:buFont typeface="Arial" panose="020B0604020202020204" pitchFamily="34" charset="0"/>
              <a:buChar char="•"/>
            </a:pPr>
            <a:r>
              <a:rPr lang="en-US" sz="1000" b="0" i="0" u="none" strike="noStrike" dirty="0">
                <a:solidFill>
                  <a:srgbClr val="000000"/>
                </a:solidFill>
                <a:effectLst/>
                <a:latin typeface="Arial" panose="020B0604020202020204" pitchFamily="34" charset="0"/>
              </a:rPr>
              <a:t>This chart displays the total, unduplicated number of clients that have been enrolled in different homeless system services broken down by race. </a:t>
            </a:r>
            <a:endParaRPr lang="en-US" sz="1000" b="1"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23</a:t>
            </a:fld>
            <a:endParaRPr lang="en-US"/>
          </a:p>
        </p:txBody>
      </p:sp>
    </p:spTree>
    <p:extLst>
      <p:ext uri="{BB962C8B-B14F-4D97-AF65-F5344CB8AC3E}">
        <p14:creationId xmlns:p14="http://schemas.microsoft.com/office/powerpoint/2010/main" val="1594009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tackle some frequently asked questions about the dashboard.</a:t>
            </a:r>
          </a:p>
          <a:p>
            <a:endParaRPr lang="en-US" dirty="0"/>
          </a:p>
          <a:p>
            <a:r>
              <a:rPr lang="en-US" dirty="0"/>
              <a:t>Where do we pull the data from?</a:t>
            </a:r>
          </a:p>
          <a:p>
            <a:pPr marL="171450" indent="-171450">
              <a:buFontTx/>
              <a:buChar char="-"/>
            </a:pPr>
            <a:r>
              <a:rPr lang="en-US" dirty="0"/>
              <a:t>Data is pulled from HMIS and all data presented are HMIS data. The dashboard will show data from the beginning of the OH! Tracking date (7/1/2021) up to the previous month of the current date. </a:t>
            </a:r>
          </a:p>
          <a:p>
            <a:pPr marL="171450" indent="-171450">
              <a:buFontTx/>
              <a:buChar char="-"/>
            </a:pPr>
            <a:endParaRPr lang="en-US" dirty="0"/>
          </a:p>
          <a:p>
            <a:pPr marL="0" indent="0">
              <a:buFontTx/>
              <a:buNone/>
            </a:pPr>
            <a:r>
              <a:rPr lang="en-US" dirty="0"/>
              <a:t>Does the dashboard ensure privacy of clients’ information?</a:t>
            </a:r>
          </a:p>
          <a:p>
            <a:pPr marL="171450" indent="-171450">
              <a:buFontTx/>
              <a:buChar char="-"/>
            </a:pPr>
            <a:r>
              <a:rPr lang="en-US" dirty="0"/>
              <a:t>When we pull the data from HMIS and upload it to Tableau, there are no PIIs on the spreadsheets to begin with. The client’s Unique Identifier is what we use to ensure non-duplication of data. We also make sure that all data presented are aggregated. </a:t>
            </a:r>
          </a:p>
          <a:p>
            <a:pPr marL="171450" indent="-171450">
              <a:buFontTx/>
              <a:buChar char="-"/>
            </a:pPr>
            <a:endParaRPr lang="en-US" dirty="0"/>
          </a:p>
          <a:p>
            <a:pPr marL="0" indent="0">
              <a:buFontTx/>
              <a:buNone/>
            </a:pPr>
            <a:r>
              <a:rPr lang="en-US" dirty="0"/>
              <a:t>When can we start looking at the dashboard? </a:t>
            </a:r>
          </a:p>
          <a:p>
            <a:pPr marL="171450" indent="-171450">
              <a:buFontTx/>
              <a:buChar char="-"/>
            </a:pPr>
            <a:r>
              <a:rPr lang="en-US" dirty="0"/>
              <a:t>The dashboard will be posted to the Help Hope Home site at the beginning of 2022. Our aim it so have it on the site at the first week of January for public consumption.</a:t>
            </a:r>
          </a:p>
          <a:p>
            <a:pPr marL="171450" indent="-171450">
              <a:buFontTx/>
              <a:buChar char="-"/>
            </a:pPr>
            <a:endParaRPr lang="en-US" dirty="0"/>
          </a:p>
          <a:p>
            <a:pPr marL="0" indent="0">
              <a:buFontTx/>
              <a:buNone/>
            </a:pPr>
            <a:r>
              <a:rPr lang="en-US" dirty="0"/>
              <a:t>I have questions or concerns. Who do I contact?</a:t>
            </a:r>
          </a:p>
          <a:p>
            <a:pPr marL="171450" indent="-171450">
              <a:buFontTx/>
              <a:buChar char="-"/>
            </a:pPr>
            <a:r>
              <a:rPr lang="en-US" dirty="0"/>
              <a:t>The dashboard will continue evolve and be refined based on public and stakeholder feedback. If you have any questions, concerns, inputs or requests, please feel free to send an email to HHH’s official email address: helphopehome@clarkcountynv.gov</a:t>
            </a:r>
          </a:p>
          <a:p>
            <a:pPr marL="0" indent="0">
              <a:buFontTx/>
              <a:buNone/>
            </a:pPr>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24</a:t>
            </a:fld>
            <a:endParaRPr lang="en-US"/>
          </a:p>
        </p:txBody>
      </p:sp>
    </p:spTree>
    <p:extLst>
      <p:ext uri="{BB962C8B-B14F-4D97-AF65-F5344CB8AC3E}">
        <p14:creationId xmlns:p14="http://schemas.microsoft.com/office/powerpoint/2010/main" val="1395899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my presentation. Thank you!</a:t>
            </a:r>
          </a:p>
        </p:txBody>
      </p:sp>
      <p:sp>
        <p:nvSpPr>
          <p:cNvPr id="4" name="Slide Number Placeholder 3"/>
          <p:cNvSpPr>
            <a:spLocks noGrp="1"/>
          </p:cNvSpPr>
          <p:nvPr>
            <p:ph type="sldNum" sz="quarter" idx="5"/>
          </p:nvPr>
        </p:nvSpPr>
        <p:spPr/>
        <p:txBody>
          <a:bodyPr/>
          <a:lstStyle/>
          <a:p>
            <a:fld id="{72864A50-E825-4802-88B5-675393F12942}" type="slidenum">
              <a:rPr lang="en-US" smtClean="0"/>
              <a:t>26</a:t>
            </a:fld>
            <a:endParaRPr lang="en-US"/>
          </a:p>
        </p:txBody>
      </p:sp>
    </p:spTree>
    <p:extLst>
      <p:ext uri="{BB962C8B-B14F-4D97-AF65-F5344CB8AC3E}">
        <p14:creationId xmlns:p14="http://schemas.microsoft.com/office/powerpoint/2010/main" val="3030337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E54925-B43D-4AC0-8615-FD70BBAF2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88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Membership</a:t>
            </a:r>
            <a:r>
              <a:rPr lang="en-US" sz="1200" b="1" dirty="0">
                <a:latin typeface="Times New Roman" panose="02020603050405020304" pitchFamily="18" charset="0"/>
                <a:ea typeface="Times New Roman" panose="02020603050405020304" pitchFamily="18" charset="0"/>
              </a:rPr>
              <a:t> – </a:t>
            </a:r>
            <a:r>
              <a:rPr lang="en-US" sz="1200" b="0" dirty="0">
                <a:latin typeface="Times New Roman" panose="02020603050405020304" pitchFamily="18" charset="0"/>
                <a:ea typeface="Times New Roman" panose="02020603050405020304" pitchFamily="18" charset="0"/>
              </a:rPr>
              <a:t>Members of the DSIWG include s</a:t>
            </a:r>
            <a:r>
              <a:rPr lang="en-US" sz="1200" dirty="0">
                <a:effectLst/>
                <a:latin typeface="Times New Roman" panose="02020603050405020304" pitchFamily="18" charset="0"/>
                <a:ea typeface="Times New Roman" panose="02020603050405020304" pitchFamily="18" charset="0"/>
              </a:rPr>
              <a:t>takeholders that represent those who experience homelessness and related systems as it relates to data collection, analysis, system performance and system improvement.  </a:t>
            </a:r>
          </a:p>
          <a:p>
            <a:pPr marL="0" marR="0" indent="0">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Meetings</a:t>
            </a:r>
            <a:r>
              <a:rPr lang="en-US" sz="1200" b="1" dirty="0">
                <a:latin typeface="Times New Roman" panose="02020603050405020304" pitchFamily="18" charset="0"/>
                <a:ea typeface="Times New Roman" panose="02020603050405020304" pitchFamily="18" charset="0"/>
              </a:rPr>
              <a:t> - </a:t>
            </a:r>
            <a:r>
              <a:rPr lang="en-US" sz="1200" dirty="0">
                <a:effectLst/>
                <a:latin typeface="Times New Roman" panose="02020603050405020304" pitchFamily="18" charset="0"/>
                <a:ea typeface="Times New Roman" panose="02020603050405020304" pitchFamily="18" charset="0"/>
              </a:rPr>
              <a:t> Meetings occur biweekly on Monday, 8:30 am -9:30 am. </a:t>
            </a:r>
          </a:p>
          <a:p>
            <a:pPr marL="0" marR="0" indent="0">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L="0" indent="0">
              <a:buNone/>
            </a:pPr>
            <a:r>
              <a:rPr lang="en-US" sz="1200" b="1" u="sng" dirty="0">
                <a:effectLst/>
                <a:latin typeface="Times New Roman" panose="02020603050405020304" pitchFamily="18" charset="0"/>
                <a:ea typeface="Times New Roman" panose="02020603050405020304" pitchFamily="18" charset="0"/>
              </a:rPr>
              <a:t>Leadership:</a:t>
            </a:r>
            <a:r>
              <a:rPr lang="en-US" sz="1200" dirty="0">
                <a:effectLst/>
                <a:latin typeface="Times New Roman" panose="02020603050405020304" pitchFamily="18" charset="0"/>
                <a:ea typeface="Times New Roman" panose="02020603050405020304" pitchFamily="18" charset="0"/>
              </a:rPr>
              <a:t> The current leadership for the DSIWG is Michele Fuller-Hallauer </a:t>
            </a:r>
            <a:r>
              <a:rPr lang="en-US" sz="1200" u="sng" dirty="0">
                <a:effectLst/>
                <a:latin typeface="Times New Roman" panose="02020603050405020304" pitchFamily="18" charset="0"/>
                <a:ea typeface="Times New Roman" panose="02020603050405020304" pitchFamily="18" charset="0"/>
                <a:hlinkClick r:id="rId3"/>
              </a:rPr>
              <a:t>mhf@clarkcountynv.gov</a:t>
            </a:r>
            <a:r>
              <a:rPr lang="en-US" sz="1200" dirty="0">
                <a:effectLst/>
                <a:latin typeface="Times New Roman" panose="02020603050405020304" pitchFamily="18" charset="0"/>
                <a:ea typeface="Times New Roman" panose="02020603050405020304" pitchFamily="18" charset="0"/>
              </a:rPr>
              <a:t> and Stacy DiNicola </a:t>
            </a:r>
            <a:r>
              <a:rPr lang="en-US" sz="1200" u="sng" dirty="0">
                <a:effectLst/>
                <a:latin typeface="Times New Roman" panose="02020603050405020304" pitchFamily="18" charset="0"/>
                <a:ea typeface="Times New Roman" panose="02020603050405020304" pitchFamily="18" charset="0"/>
                <a:hlinkClick r:id="rId4"/>
              </a:rPr>
              <a:t>Stacy.DiNicola@cityofhenderson.com</a:t>
            </a:r>
            <a:r>
              <a:rPr lang="en-US" sz="1200" dirty="0">
                <a:effectLst/>
                <a:latin typeface="Times New Roman" panose="02020603050405020304" pitchFamily="18" charset="0"/>
                <a:ea typeface="Times New Roman" panose="02020603050405020304" pitchFamily="18" charset="0"/>
              </a:rPr>
              <a:t> </a:t>
            </a:r>
          </a:p>
          <a:p>
            <a:pPr marL="0" indent="0">
              <a:buNone/>
            </a:pP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Decision Making:</a:t>
            </a:r>
            <a:r>
              <a:rPr lang="en-US" sz="1200" dirty="0">
                <a:effectLst/>
                <a:latin typeface="Times New Roman" panose="02020603050405020304" pitchFamily="18" charset="0"/>
                <a:ea typeface="Times New Roman" panose="02020603050405020304" pitchFamily="18" charset="0"/>
              </a:rPr>
              <a:t> Decisions will be made by consensus of those in attendance.  In the event consensus cannot be reached, any member of the group can call for a formal vote.  Regardless of the number of members from the same Agency, each Agency in attendance will receive one (1) vote.  If there is more than one representative present for any Agency, those members will confer and are entitled to one vote.</a:t>
            </a:r>
          </a:p>
          <a:p>
            <a:pPr marL="0" marR="0" indent="0">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L="171450" indent="-171450">
              <a:spcBef>
                <a:spcPts val="0"/>
              </a:spcBef>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A high-level overview of discussions and decisions that impact services to individuals experiencing homelessness can be found in the DWG monthly report presented to the SNH CoC Board.</a:t>
            </a:r>
          </a:p>
          <a:p>
            <a:pPr marL="171450" indent="-171450">
              <a:spcBef>
                <a:spcPts val="0"/>
              </a:spcBef>
              <a:buFont typeface="Arial" panose="020B0604020202020204" pitchFamily="34" charset="0"/>
              <a:buChar char="•"/>
            </a:pPr>
            <a:endParaRPr lang="en-US" sz="1200" dirty="0">
              <a:effectLst/>
              <a:latin typeface="Times New Roman" panose="02020603050405020304" pitchFamily="18" charset="0"/>
              <a:ea typeface="Times New Roman" panose="02020603050405020304" pitchFamily="18" charset="0"/>
            </a:endParaRPr>
          </a:p>
          <a:p>
            <a:pPr marL="171450" indent="-171450">
              <a:spcBef>
                <a:spcPts val="0"/>
              </a:spcBef>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All fiscal and policy matters will be forwarded to the SNH CoC Board with recommendation from the Data and System Improvement Working Group.  </a:t>
            </a:r>
          </a:p>
          <a:p>
            <a:endParaRPr lang="en-US" dirty="0"/>
          </a:p>
        </p:txBody>
      </p:sp>
      <p:sp>
        <p:nvSpPr>
          <p:cNvPr id="4" name="Slide Number Placeholder 3"/>
          <p:cNvSpPr>
            <a:spLocks noGrp="1"/>
          </p:cNvSpPr>
          <p:nvPr>
            <p:ph type="sldNum" sz="quarter" idx="5"/>
          </p:nvPr>
        </p:nvSpPr>
        <p:spPr/>
        <p:txBody>
          <a:bodyPr/>
          <a:lstStyle/>
          <a:p>
            <a:fld id="{B1DACC32-332E-4117-B09E-C86C3AC7C2C7}" type="slidenum">
              <a:rPr lang="en-US" smtClean="0"/>
              <a:t>4</a:t>
            </a:fld>
            <a:endParaRPr lang="en-US"/>
          </a:p>
        </p:txBody>
      </p:sp>
    </p:spTree>
    <p:extLst>
      <p:ext uri="{BB962C8B-B14F-4D97-AF65-F5344CB8AC3E}">
        <p14:creationId xmlns:p14="http://schemas.microsoft.com/office/powerpoint/2010/main" val="404841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data and reports that we review includes:</a:t>
            </a:r>
          </a:p>
          <a:p>
            <a:r>
              <a:rPr lang="en-US" dirty="0"/>
              <a:t>Data from the annual point in time count </a:t>
            </a:r>
          </a:p>
          <a:p>
            <a:r>
              <a:rPr lang="en-US" dirty="0"/>
              <a:t>Data from the housing inventory count</a:t>
            </a:r>
          </a:p>
          <a:p>
            <a:r>
              <a:rPr lang="en-US" dirty="0"/>
              <a:t>Data from the longitudinal systems analysis</a:t>
            </a:r>
          </a:p>
          <a:p>
            <a:r>
              <a:rPr lang="en-US" dirty="0"/>
              <a:t>System Performance Measures</a:t>
            </a:r>
          </a:p>
          <a:p>
            <a:r>
              <a:rPr lang="en-US" dirty="0"/>
              <a:t>Built for Zero Dashboards</a:t>
            </a:r>
          </a:p>
          <a:p>
            <a:r>
              <a:rPr lang="en-US" dirty="0"/>
              <a:t>Most recently – Operation HOME! Data Dashboards</a:t>
            </a:r>
          </a:p>
          <a:p>
            <a:endParaRPr lang="en-US" dirty="0"/>
          </a:p>
        </p:txBody>
      </p:sp>
      <p:sp>
        <p:nvSpPr>
          <p:cNvPr id="4" name="Slide Number Placeholder 3"/>
          <p:cNvSpPr>
            <a:spLocks noGrp="1"/>
          </p:cNvSpPr>
          <p:nvPr>
            <p:ph type="sldNum" sz="quarter" idx="5"/>
          </p:nvPr>
        </p:nvSpPr>
        <p:spPr/>
        <p:txBody>
          <a:bodyPr/>
          <a:lstStyle/>
          <a:p>
            <a:fld id="{B1DACC32-332E-4117-B09E-C86C3AC7C2C7}" type="slidenum">
              <a:rPr lang="en-US" smtClean="0"/>
              <a:t>5</a:t>
            </a:fld>
            <a:endParaRPr lang="en-US"/>
          </a:p>
        </p:txBody>
      </p:sp>
    </p:spTree>
    <p:extLst>
      <p:ext uri="{BB962C8B-B14F-4D97-AF65-F5344CB8AC3E}">
        <p14:creationId xmlns:p14="http://schemas.microsoft.com/office/powerpoint/2010/main" val="79714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Matt Manlangit, CoC Data Analyst for Clark County Social Service. Today, I will be presenting the Operation Home dashboard: What it is, the questions it can answer, and the overall goal of having one. </a:t>
            </a:r>
          </a:p>
        </p:txBody>
      </p:sp>
      <p:sp>
        <p:nvSpPr>
          <p:cNvPr id="4" name="Slide Number Placeholder 3"/>
          <p:cNvSpPr>
            <a:spLocks noGrp="1"/>
          </p:cNvSpPr>
          <p:nvPr>
            <p:ph type="sldNum" sz="quarter" idx="5"/>
          </p:nvPr>
        </p:nvSpPr>
        <p:spPr/>
        <p:txBody>
          <a:bodyPr/>
          <a:lstStyle/>
          <a:p>
            <a:fld id="{72864A50-E825-4802-88B5-675393F12942}" type="slidenum">
              <a:rPr lang="en-US" smtClean="0"/>
              <a:t>6</a:t>
            </a:fld>
            <a:endParaRPr lang="en-US"/>
          </a:p>
        </p:txBody>
      </p:sp>
    </p:spTree>
    <p:extLst>
      <p:ext uri="{BB962C8B-B14F-4D97-AF65-F5344CB8AC3E}">
        <p14:creationId xmlns:p14="http://schemas.microsoft.com/office/powerpoint/2010/main" val="54666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proceed, I would like to give a huge thank you to the following people who made the dashboard possible. The dashboard is testament to their </a:t>
            </a:r>
            <a:r>
              <a:rPr lang="en-US" dirty="0" err="1"/>
              <a:t>hardwork</a:t>
            </a:r>
            <a:r>
              <a:rPr lang="en-US" dirty="0"/>
              <a:t> and constant communication.</a:t>
            </a:r>
          </a:p>
          <a:p>
            <a:endParaRPr lang="en-US" dirty="0"/>
          </a:p>
          <a:p>
            <a:r>
              <a:rPr lang="en-US" dirty="0"/>
              <a:t>Mike Reed from Bitfocus</a:t>
            </a:r>
          </a:p>
          <a:p>
            <a:r>
              <a:rPr lang="en-US" dirty="0"/>
              <a:t>Ian Costello, Joan Domenech, and Susan Starrett from the Corporation for Supportive Housing or CSH. </a:t>
            </a:r>
          </a:p>
          <a:p>
            <a:endParaRPr lang="en-US" dirty="0"/>
          </a:p>
          <a:p>
            <a:r>
              <a:rPr lang="en-US" dirty="0"/>
              <a:t>Now without further ado. Let’s begin.</a:t>
            </a:r>
          </a:p>
        </p:txBody>
      </p:sp>
      <p:sp>
        <p:nvSpPr>
          <p:cNvPr id="4" name="Slide Number Placeholder 3"/>
          <p:cNvSpPr>
            <a:spLocks noGrp="1"/>
          </p:cNvSpPr>
          <p:nvPr>
            <p:ph type="sldNum" sz="quarter" idx="5"/>
          </p:nvPr>
        </p:nvSpPr>
        <p:spPr/>
        <p:txBody>
          <a:bodyPr/>
          <a:lstStyle/>
          <a:p>
            <a:fld id="{72864A50-E825-4802-88B5-675393F12942}" type="slidenum">
              <a:rPr lang="en-US" smtClean="0"/>
              <a:t>7</a:t>
            </a:fld>
            <a:endParaRPr lang="en-US"/>
          </a:p>
        </p:txBody>
      </p:sp>
    </p:spTree>
    <p:extLst>
      <p:ext uri="{BB962C8B-B14F-4D97-AF65-F5344CB8AC3E}">
        <p14:creationId xmlns:p14="http://schemas.microsoft.com/office/powerpoint/2010/main" val="169900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a:t>
            </a:r>
            <a:r>
              <a:rPr lang="en-US" baseline="0" dirty="0"/>
              <a:t> started. </a:t>
            </a:r>
          </a:p>
          <a:p>
            <a:endParaRPr lang="en-US" baseline="0" dirty="0"/>
          </a:p>
          <a:p>
            <a:r>
              <a:rPr lang="en-US" baseline="0" dirty="0"/>
              <a:t>First a brief recap on what Operation Home is. Operation Home is a Continuum of Care initiative to house 2022 homeless clients by the end of the year 2022. This change is made possible by the influx of new funding from COVID related programs and grants as well as investments to Southern Nevada’s infrastructure. </a:t>
            </a:r>
          </a:p>
          <a:p>
            <a:endParaRPr lang="en-US" baseline="0" dirty="0"/>
          </a:p>
          <a:p>
            <a:r>
              <a:rPr lang="en-US" baseline="0" dirty="0"/>
              <a:t>The first half of 2021 was dedicated in the planning phase of the initiative. Our clients started getting assessed, referred, enrolled, and housed under Operation Home starting 7/1/2021. </a:t>
            </a:r>
          </a:p>
          <a:p>
            <a:endParaRPr lang="en-US" baseline="0" dirty="0"/>
          </a:p>
          <a:p>
            <a:r>
              <a:rPr lang="en-US" baseline="0" dirty="0"/>
              <a:t>Many of us have one thing in mind regarding Operation Home, are we on track in meeting this ambitious goal? How do we make sure we achieve this and at the same time be of great service to our clients?</a:t>
            </a:r>
          </a:p>
          <a:p>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8</a:t>
            </a:fld>
            <a:endParaRPr lang="en-US"/>
          </a:p>
        </p:txBody>
      </p:sp>
    </p:spTree>
    <p:extLst>
      <p:ext uri="{BB962C8B-B14F-4D97-AF65-F5344CB8AC3E}">
        <p14:creationId xmlns:p14="http://schemas.microsoft.com/office/powerpoint/2010/main" val="21237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Enter the dashboard.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Operation Home! Dashboard is a data intelligence platform aimed at tracking Southern Nevada’s goal of housing 2022 homeless clients by the end of the year 2022. The dashboard is powered by the business intelligence platform Tableau. All data that will be posted will be taken from the Homeless Management Information System or HMIS of Southern Nevada’s Continuum of Care.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 separate, Operation Home! Dashboard Guide will be posted alongside the dashboard. The guide was made in order to help providers, stakeholders, clients, and any member of the public to read and understand the presented data. The dashboard will be constantly reviewed and refined based on data requested by stakeholders and the public.</a:t>
            </a:r>
            <a:endParaRPr lang="en-US" dirty="0"/>
          </a:p>
        </p:txBody>
      </p:sp>
      <p:sp>
        <p:nvSpPr>
          <p:cNvPr id="4" name="Slide Number Placeholder 3"/>
          <p:cNvSpPr>
            <a:spLocks noGrp="1"/>
          </p:cNvSpPr>
          <p:nvPr>
            <p:ph type="sldNum" sz="quarter" idx="5"/>
          </p:nvPr>
        </p:nvSpPr>
        <p:spPr/>
        <p:txBody>
          <a:bodyPr/>
          <a:lstStyle/>
          <a:p>
            <a:fld id="{72864A50-E825-4802-88B5-675393F12942}" type="slidenum">
              <a:rPr lang="en-US" smtClean="0"/>
              <a:t>9</a:t>
            </a:fld>
            <a:endParaRPr lang="en-US"/>
          </a:p>
        </p:txBody>
      </p:sp>
    </p:spTree>
    <p:extLst>
      <p:ext uri="{BB962C8B-B14F-4D97-AF65-F5344CB8AC3E}">
        <p14:creationId xmlns:p14="http://schemas.microsoft.com/office/powerpoint/2010/main" val="138048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exactly can we see and access in the Operation Home Dashboard? What is the goal of the dashboard</a:t>
            </a:r>
          </a:p>
          <a:p>
            <a:endParaRPr lang="en-US" dirty="0"/>
          </a:p>
          <a:p>
            <a:pPr marL="171450" indent="-171450">
              <a:buFontTx/>
              <a:buChar char="-"/>
            </a:pPr>
            <a:r>
              <a:rPr lang="en-US" dirty="0"/>
              <a:t>The first is to provide a performance overview of the OH! Initiative. It is to make sure we are on track on achieving the goal</a:t>
            </a:r>
          </a:p>
          <a:p>
            <a:pPr marL="171450" indent="-171450">
              <a:buFontTx/>
              <a:buChar char="-"/>
            </a:pPr>
            <a:r>
              <a:rPr lang="en-US" dirty="0"/>
              <a:t>The second is looking at different components of the OH! Initiative and being able to assess and analyze each step in the Coordinated Entry process of it. There are 6 major tabs in the OH! Dashboard.</a:t>
            </a:r>
          </a:p>
          <a:p>
            <a:pPr marL="171450" indent="-171450">
              <a:buFontTx/>
              <a:buChar char="-"/>
            </a:pPr>
            <a:r>
              <a:rPr lang="en-US" dirty="0"/>
              <a:t>The third is to provide a more in depth look at the data and be able to drill down / isolate specific data points via filters located in each section.</a:t>
            </a:r>
          </a:p>
          <a:p>
            <a:pPr marL="171450" indent="-171450">
              <a:buFontTx/>
              <a:buChar char="-"/>
            </a:pPr>
            <a:r>
              <a:rPr lang="en-US" dirty="0"/>
              <a:t>The last but not the least is the ability to look at each data in a racial/gender equity lens. We want to be sure that we are upholding the CoC’s dedication to provide services equitably amongst our clients. </a:t>
            </a:r>
          </a:p>
        </p:txBody>
      </p:sp>
      <p:sp>
        <p:nvSpPr>
          <p:cNvPr id="4" name="Slide Number Placeholder 3"/>
          <p:cNvSpPr>
            <a:spLocks noGrp="1"/>
          </p:cNvSpPr>
          <p:nvPr>
            <p:ph type="sldNum" sz="quarter" idx="5"/>
          </p:nvPr>
        </p:nvSpPr>
        <p:spPr/>
        <p:txBody>
          <a:bodyPr/>
          <a:lstStyle/>
          <a:p>
            <a:fld id="{72864A50-E825-4802-88B5-675393F12942}" type="slidenum">
              <a:rPr lang="en-US" smtClean="0"/>
              <a:t>10</a:t>
            </a:fld>
            <a:endParaRPr lang="en-US"/>
          </a:p>
        </p:txBody>
      </p:sp>
    </p:spTree>
    <p:extLst>
      <p:ext uri="{BB962C8B-B14F-4D97-AF65-F5344CB8AC3E}">
        <p14:creationId xmlns:p14="http://schemas.microsoft.com/office/powerpoint/2010/main" val="164275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A750-075E-4CCE-B494-2929356F37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7F1F74-4861-4124-91DE-B99020F01A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66B93C-4FBF-4E59-A60C-94DBCD0FC38D}"/>
              </a:ext>
            </a:extLst>
          </p:cNvPr>
          <p:cNvSpPr>
            <a:spLocks noGrp="1"/>
          </p:cNvSpPr>
          <p:nvPr>
            <p:ph type="dt" sz="half" idx="10"/>
          </p:nvPr>
        </p:nvSpPr>
        <p:spPr/>
        <p:txBody>
          <a:bodyPr/>
          <a:lstStyle/>
          <a:p>
            <a:fld id="{54925DC9-8DD2-46F8-A0FE-4DBBDD8E1C36}" type="datetimeFigureOut">
              <a:rPr lang="en-US" smtClean="0"/>
              <a:t>12/9/2021</a:t>
            </a:fld>
            <a:endParaRPr lang="en-US"/>
          </a:p>
        </p:txBody>
      </p:sp>
      <p:sp>
        <p:nvSpPr>
          <p:cNvPr id="5" name="Footer Placeholder 4">
            <a:extLst>
              <a:ext uri="{FF2B5EF4-FFF2-40B4-BE49-F238E27FC236}">
                <a16:creationId xmlns:a16="http://schemas.microsoft.com/office/drawing/2014/main" id="{D63706AA-700C-44E1-98BD-C30E4ECF9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7817C-5AC6-4E63-AB57-6293B44D1946}"/>
              </a:ext>
            </a:extLst>
          </p:cNvPr>
          <p:cNvSpPr>
            <a:spLocks noGrp="1"/>
          </p:cNvSpPr>
          <p:nvPr>
            <p:ph type="sldNum" sz="quarter" idx="12"/>
          </p:nvPr>
        </p:nvSpPr>
        <p:spPr/>
        <p:txBody>
          <a:bodyPr/>
          <a:lstStyle/>
          <a:p>
            <a:fld id="{3FE180D0-EE6F-4B14-AA11-885ACB496841}" type="slidenum">
              <a:rPr lang="en-US" smtClean="0"/>
              <a:t>‹#›</a:t>
            </a:fld>
            <a:endParaRPr lang="en-US"/>
          </a:p>
        </p:txBody>
      </p:sp>
    </p:spTree>
    <p:extLst>
      <p:ext uri="{BB962C8B-B14F-4D97-AF65-F5344CB8AC3E}">
        <p14:creationId xmlns:p14="http://schemas.microsoft.com/office/powerpoint/2010/main" val="412768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FF0F-FCAF-4C83-8DED-24B99E0BF8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9DE5F4-632A-4054-BBDB-4054F72CDD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61372-F9CC-4C5C-BAF6-50A3CBC311F3}"/>
              </a:ext>
            </a:extLst>
          </p:cNvPr>
          <p:cNvSpPr>
            <a:spLocks noGrp="1"/>
          </p:cNvSpPr>
          <p:nvPr>
            <p:ph type="dt" sz="half" idx="10"/>
          </p:nvPr>
        </p:nvSpPr>
        <p:spPr/>
        <p:txBody>
          <a:bodyPr/>
          <a:lstStyle/>
          <a:p>
            <a:fld id="{54925DC9-8DD2-46F8-A0FE-4DBBDD8E1C36}" type="datetimeFigureOut">
              <a:rPr lang="en-US" smtClean="0"/>
              <a:t>12/9/2021</a:t>
            </a:fld>
            <a:endParaRPr lang="en-US"/>
          </a:p>
        </p:txBody>
      </p:sp>
      <p:sp>
        <p:nvSpPr>
          <p:cNvPr id="5" name="Footer Placeholder 4">
            <a:extLst>
              <a:ext uri="{FF2B5EF4-FFF2-40B4-BE49-F238E27FC236}">
                <a16:creationId xmlns:a16="http://schemas.microsoft.com/office/drawing/2014/main" id="{814E3ACE-9453-4533-9A0F-B8EE79E65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2FDBA-A6E4-4B21-A15D-E8F99F0B77B1}"/>
              </a:ext>
            </a:extLst>
          </p:cNvPr>
          <p:cNvSpPr>
            <a:spLocks noGrp="1"/>
          </p:cNvSpPr>
          <p:nvPr>
            <p:ph type="sldNum" sz="quarter" idx="12"/>
          </p:nvPr>
        </p:nvSpPr>
        <p:spPr/>
        <p:txBody>
          <a:bodyPr/>
          <a:lstStyle/>
          <a:p>
            <a:fld id="{3FE180D0-EE6F-4B14-AA11-885ACB496841}" type="slidenum">
              <a:rPr lang="en-US" smtClean="0"/>
              <a:t>‹#›</a:t>
            </a:fld>
            <a:endParaRPr lang="en-US"/>
          </a:p>
        </p:txBody>
      </p:sp>
    </p:spTree>
    <p:extLst>
      <p:ext uri="{BB962C8B-B14F-4D97-AF65-F5344CB8AC3E}">
        <p14:creationId xmlns:p14="http://schemas.microsoft.com/office/powerpoint/2010/main" val="266155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B4701F-2D60-41A0-9129-03C05EB8BD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8CCA2D-0520-4ADC-BFA6-106C1D1331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D925D-081B-49D5-BE56-EC352100B8C3}"/>
              </a:ext>
            </a:extLst>
          </p:cNvPr>
          <p:cNvSpPr>
            <a:spLocks noGrp="1"/>
          </p:cNvSpPr>
          <p:nvPr>
            <p:ph type="dt" sz="half" idx="10"/>
          </p:nvPr>
        </p:nvSpPr>
        <p:spPr/>
        <p:txBody>
          <a:bodyPr/>
          <a:lstStyle/>
          <a:p>
            <a:fld id="{54925DC9-8DD2-46F8-A0FE-4DBBDD8E1C36}" type="datetimeFigureOut">
              <a:rPr lang="en-US" smtClean="0"/>
              <a:t>12/9/2021</a:t>
            </a:fld>
            <a:endParaRPr lang="en-US"/>
          </a:p>
        </p:txBody>
      </p:sp>
      <p:sp>
        <p:nvSpPr>
          <p:cNvPr id="5" name="Footer Placeholder 4">
            <a:extLst>
              <a:ext uri="{FF2B5EF4-FFF2-40B4-BE49-F238E27FC236}">
                <a16:creationId xmlns:a16="http://schemas.microsoft.com/office/drawing/2014/main" id="{A1AF97E3-E8D8-43FA-B2AF-F51A74B52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341FC-935C-441E-B4FF-69A4425EAA25}"/>
              </a:ext>
            </a:extLst>
          </p:cNvPr>
          <p:cNvSpPr>
            <a:spLocks noGrp="1"/>
          </p:cNvSpPr>
          <p:nvPr>
            <p:ph type="sldNum" sz="quarter" idx="12"/>
          </p:nvPr>
        </p:nvSpPr>
        <p:spPr/>
        <p:txBody>
          <a:bodyPr/>
          <a:lstStyle/>
          <a:p>
            <a:fld id="{3FE180D0-EE6F-4B14-AA11-885ACB496841}" type="slidenum">
              <a:rPr lang="en-US" smtClean="0"/>
              <a:t>‹#›</a:t>
            </a:fld>
            <a:endParaRPr lang="en-US"/>
          </a:p>
        </p:txBody>
      </p:sp>
    </p:spTree>
    <p:extLst>
      <p:ext uri="{BB962C8B-B14F-4D97-AF65-F5344CB8AC3E}">
        <p14:creationId xmlns:p14="http://schemas.microsoft.com/office/powerpoint/2010/main" val="379459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F2CA-FF69-4532-815A-3F8D34DCE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82B789-1E55-4240-943A-7D0E04EB95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3F338-01AF-42A0-8BC6-E254BA70336B}"/>
              </a:ext>
            </a:extLst>
          </p:cNvPr>
          <p:cNvSpPr>
            <a:spLocks noGrp="1"/>
          </p:cNvSpPr>
          <p:nvPr>
            <p:ph type="dt" sz="half" idx="10"/>
          </p:nvPr>
        </p:nvSpPr>
        <p:spPr/>
        <p:txBody>
          <a:bodyPr/>
          <a:lstStyle/>
          <a:p>
            <a:fld id="{54925DC9-8DD2-46F8-A0FE-4DBBDD8E1C36}" type="datetimeFigureOut">
              <a:rPr lang="en-US" smtClean="0"/>
              <a:t>12/9/2021</a:t>
            </a:fld>
            <a:endParaRPr lang="en-US"/>
          </a:p>
        </p:txBody>
      </p:sp>
      <p:sp>
        <p:nvSpPr>
          <p:cNvPr id="5" name="Footer Placeholder 4">
            <a:extLst>
              <a:ext uri="{FF2B5EF4-FFF2-40B4-BE49-F238E27FC236}">
                <a16:creationId xmlns:a16="http://schemas.microsoft.com/office/drawing/2014/main" id="{D9A295A7-3936-4169-A6E5-DA770C2DD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E5279-A618-4F69-8F69-D2CCDE426AD3}"/>
              </a:ext>
            </a:extLst>
          </p:cNvPr>
          <p:cNvSpPr>
            <a:spLocks noGrp="1"/>
          </p:cNvSpPr>
          <p:nvPr>
            <p:ph type="sldNum" sz="quarter" idx="12"/>
          </p:nvPr>
        </p:nvSpPr>
        <p:spPr/>
        <p:txBody>
          <a:bodyPr/>
          <a:lstStyle/>
          <a:p>
            <a:fld id="{3FE180D0-EE6F-4B14-AA11-885ACB496841}" type="slidenum">
              <a:rPr lang="en-US" smtClean="0"/>
              <a:t>‹#›</a:t>
            </a:fld>
            <a:endParaRPr lang="en-US"/>
          </a:p>
        </p:txBody>
      </p:sp>
    </p:spTree>
    <p:extLst>
      <p:ext uri="{BB962C8B-B14F-4D97-AF65-F5344CB8AC3E}">
        <p14:creationId xmlns:p14="http://schemas.microsoft.com/office/powerpoint/2010/main" val="33440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36B5-19C4-4698-B915-771D146275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D4CDA6-1B5C-45BC-870F-E7D47EEEAD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415387-FC3E-451C-9490-ACCA2088F217}"/>
              </a:ext>
            </a:extLst>
          </p:cNvPr>
          <p:cNvSpPr>
            <a:spLocks noGrp="1"/>
          </p:cNvSpPr>
          <p:nvPr>
            <p:ph type="dt" sz="half" idx="10"/>
          </p:nvPr>
        </p:nvSpPr>
        <p:spPr/>
        <p:txBody>
          <a:bodyPr/>
          <a:lstStyle/>
          <a:p>
            <a:fld id="{54925DC9-8DD2-46F8-A0FE-4DBBDD8E1C36}" type="datetimeFigureOut">
              <a:rPr lang="en-US" smtClean="0"/>
              <a:t>12/9/2021</a:t>
            </a:fld>
            <a:endParaRPr lang="en-US"/>
          </a:p>
        </p:txBody>
      </p:sp>
      <p:sp>
        <p:nvSpPr>
          <p:cNvPr id="5" name="Footer Placeholder 4">
            <a:extLst>
              <a:ext uri="{FF2B5EF4-FFF2-40B4-BE49-F238E27FC236}">
                <a16:creationId xmlns:a16="http://schemas.microsoft.com/office/drawing/2014/main" id="{110CBA2F-B2CB-4BD4-913D-FC5867F95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1A414-F5A1-4033-A62B-A47CCC12A103}"/>
              </a:ext>
            </a:extLst>
          </p:cNvPr>
          <p:cNvSpPr>
            <a:spLocks noGrp="1"/>
          </p:cNvSpPr>
          <p:nvPr>
            <p:ph type="sldNum" sz="quarter" idx="12"/>
          </p:nvPr>
        </p:nvSpPr>
        <p:spPr/>
        <p:txBody>
          <a:bodyPr/>
          <a:lstStyle/>
          <a:p>
            <a:fld id="{3FE180D0-EE6F-4B14-AA11-885ACB496841}" type="slidenum">
              <a:rPr lang="en-US" smtClean="0"/>
              <a:t>‹#›</a:t>
            </a:fld>
            <a:endParaRPr lang="en-US"/>
          </a:p>
        </p:txBody>
      </p:sp>
    </p:spTree>
    <p:extLst>
      <p:ext uri="{BB962C8B-B14F-4D97-AF65-F5344CB8AC3E}">
        <p14:creationId xmlns:p14="http://schemas.microsoft.com/office/powerpoint/2010/main" val="384991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E872-F206-4FE5-92EC-5E4CE484C0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A64D4B-A92B-4F52-8795-2D7534F128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38F38-E453-4DA3-A779-1B5E5E5185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0B328C-EF65-4664-8038-A76349124595}"/>
              </a:ext>
            </a:extLst>
          </p:cNvPr>
          <p:cNvSpPr>
            <a:spLocks noGrp="1"/>
          </p:cNvSpPr>
          <p:nvPr>
            <p:ph type="dt" sz="half" idx="10"/>
          </p:nvPr>
        </p:nvSpPr>
        <p:spPr/>
        <p:txBody>
          <a:bodyPr/>
          <a:lstStyle/>
          <a:p>
            <a:fld id="{54925DC9-8DD2-46F8-A0FE-4DBBDD8E1C36}" type="datetimeFigureOut">
              <a:rPr lang="en-US" smtClean="0"/>
              <a:t>12/9/2021</a:t>
            </a:fld>
            <a:endParaRPr lang="en-US"/>
          </a:p>
        </p:txBody>
      </p:sp>
      <p:sp>
        <p:nvSpPr>
          <p:cNvPr id="6" name="Footer Placeholder 5">
            <a:extLst>
              <a:ext uri="{FF2B5EF4-FFF2-40B4-BE49-F238E27FC236}">
                <a16:creationId xmlns:a16="http://schemas.microsoft.com/office/drawing/2014/main" id="{51A610E0-66E2-4A07-89DF-CB46A5BFDA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0E8E5D-7AE3-493E-8D25-3AF718552323}"/>
              </a:ext>
            </a:extLst>
          </p:cNvPr>
          <p:cNvSpPr>
            <a:spLocks noGrp="1"/>
          </p:cNvSpPr>
          <p:nvPr>
            <p:ph type="sldNum" sz="quarter" idx="12"/>
          </p:nvPr>
        </p:nvSpPr>
        <p:spPr/>
        <p:txBody>
          <a:bodyPr/>
          <a:lstStyle/>
          <a:p>
            <a:fld id="{3FE180D0-EE6F-4B14-AA11-885ACB496841}" type="slidenum">
              <a:rPr lang="en-US" smtClean="0"/>
              <a:t>‹#›</a:t>
            </a:fld>
            <a:endParaRPr lang="en-US"/>
          </a:p>
        </p:txBody>
      </p:sp>
    </p:spTree>
    <p:extLst>
      <p:ext uri="{BB962C8B-B14F-4D97-AF65-F5344CB8AC3E}">
        <p14:creationId xmlns:p14="http://schemas.microsoft.com/office/powerpoint/2010/main" val="202978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7143-E0A5-48A0-8A26-CF64692FD2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06E00C-D06A-445C-91A7-E04655591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A166C7-2EC5-4A71-BBBB-FB533771BE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5ADFAC-9953-4FEC-A397-788A152AB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6F753-B85B-4D9B-A995-11A452C1D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95EB87-A835-4194-9DA6-B617FABBB3D6}"/>
              </a:ext>
            </a:extLst>
          </p:cNvPr>
          <p:cNvSpPr>
            <a:spLocks noGrp="1"/>
          </p:cNvSpPr>
          <p:nvPr>
            <p:ph type="dt" sz="half" idx="10"/>
          </p:nvPr>
        </p:nvSpPr>
        <p:spPr/>
        <p:txBody>
          <a:bodyPr/>
          <a:lstStyle/>
          <a:p>
            <a:fld id="{54925DC9-8DD2-46F8-A0FE-4DBBDD8E1C36}" type="datetimeFigureOut">
              <a:rPr lang="en-US" smtClean="0"/>
              <a:t>12/9/2021</a:t>
            </a:fld>
            <a:endParaRPr lang="en-US"/>
          </a:p>
        </p:txBody>
      </p:sp>
      <p:sp>
        <p:nvSpPr>
          <p:cNvPr id="8" name="Footer Placeholder 7">
            <a:extLst>
              <a:ext uri="{FF2B5EF4-FFF2-40B4-BE49-F238E27FC236}">
                <a16:creationId xmlns:a16="http://schemas.microsoft.com/office/drawing/2014/main" id="{3ACAFEB2-5CA0-4845-9405-C08E602D9C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3A7CC0-E51F-466C-B786-A07C6F19CB4D}"/>
              </a:ext>
            </a:extLst>
          </p:cNvPr>
          <p:cNvSpPr>
            <a:spLocks noGrp="1"/>
          </p:cNvSpPr>
          <p:nvPr>
            <p:ph type="sldNum" sz="quarter" idx="12"/>
          </p:nvPr>
        </p:nvSpPr>
        <p:spPr/>
        <p:txBody>
          <a:bodyPr/>
          <a:lstStyle/>
          <a:p>
            <a:fld id="{3FE180D0-EE6F-4B14-AA11-885ACB496841}" type="slidenum">
              <a:rPr lang="en-US" smtClean="0"/>
              <a:t>‹#›</a:t>
            </a:fld>
            <a:endParaRPr lang="en-US"/>
          </a:p>
        </p:txBody>
      </p:sp>
    </p:spTree>
    <p:extLst>
      <p:ext uri="{BB962C8B-B14F-4D97-AF65-F5344CB8AC3E}">
        <p14:creationId xmlns:p14="http://schemas.microsoft.com/office/powerpoint/2010/main" val="3178292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41E2-C7C3-46AB-BF12-3C3C1167C5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3E1F85-C6E0-47D9-B772-39F4E5A32474}"/>
              </a:ext>
            </a:extLst>
          </p:cNvPr>
          <p:cNvSpPr>
            <a:spLocks noGrp="1"/>
          </p:cNvSpPr>
          <p:nvPr>
            <p:ph type="dt" sz="half" idx="10"/>
          </p:nvPr>
        </p:nvSpPr>
        <p:spPr/>
        <p:txBody>
          <a:bodyPr/>
          <a:lstStyle/>
          <a:p>
            <a:fld id="{54925DC9-8DD2-46F8-A0FE-4DBBDD8E1C36}" type="datetimeFigureOut">
              <a:rPr lang="en-US" smtClean="0"/>
              <a:t>12/9/2021</a:t>
            </a:fld>
            <a:endParaRPr lang="en-US"/>
          </a:p>
        </p:txBody>
      </p:sp>
      <p:sp>
        <p:nvSpPr>
          <p:cNvPr id="4" name="Footer Placeholder 3">
            <a:extLst>
              <a:ext uri="{FF2B5EF4-FFF2-40B4-BE49-F238E27FC236}">
                <a16:creationId xmlns:a16="http://schemas.microsoft.com/office/drawing/2014/main" id="{31F6821D-F992-4A5E-8F7A-FA05E8D3A0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639D6-BF26-4DCF-82BA-354AE0CDEE39}"/>
              </a:ext>
            </a:extLst>
          </p:cNvPr>
          <p:cNvSpPr>
            <a:spLocks noGrp="1"/>
          </p:cNvSpPr>
          <p:nvPr>
            <p:ph type="sldNum" sz="quarter" idx="12"/>
          </p:nvPr>
        </p:nvSpPr>
        <p:spPr/>
        <p:txBody>
          <a:bodyPr/>
          <a:lstStyle/>
          <a:p>
            <a:fld id="{3FE180D0-EE6F-4B14-AA11-885ACB496841}" type="slidenum">
              <a:rPr lang="en-US" smtClean="0"/>
              <a:t>‹#›</a:t>
            </a:fld>
            <a:endParaRPr lang="en-US"/>
          </a:p>
        </p:txBody>
      </p:sp>
    </p:spTree>
    <p:extLst>
      <p:ext uri="{BB962C8B-B14F-4D97-AF65-F5344CB8AC3E}">
        <p14:creationId xmlns:p14="http://schemas.microsoft.com/office/powerpoint/2010/main" val="387856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65C031-2977-4640-9330-D82F9187F125}"/>
              </a:ext>
            </a:extLst>
          </p:cNvPr>
          <p:cNvSpPr>
            <a:spLocks noGrp="1"/>
          </p:cNvSpPr>
          <p:nvPr>
            <p:ph type="dt" sz="half" idx="10"/>
          </p:nvPr>
        </p:nvSpPr>
        <p:spPr/>
        <p:txBody>
          <a:bodyPr/>
          <a:lstStyle/>
          <a:p>
            <a:fld id="{54925DC9-8DD2-46F8-A0FE-4DBBDD8E1C36}" type="datetimeFigureOut">
              <a:rPr lang="en-US" smtClean="0"/>
              <a:t>12/9/2021</a:t>
            </a:fld>
            <a:endParaRPr lang="en-US"/>
          </a:p>
        </p:txBody>
      </p:sp>
      <p:sp>
        <p:nvSpPr>
          <p:cNvPr id="3" name="Footer Placeholder 2">
            <a:extLst>
              <a:ext uri="{FF2B5EF4-FFF2-40B4-BE49-F238E27FC236}">
                <a16:creationId xmlns:a16="http://schemas.microsoft.com/office/drawing/2014/main" id="{AA762C23-EF20-4AA8-8C6A-9EB5C0FD84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F47D71-1F77-4723-AE8E-000FCC38AF56}"/>
              </a:ext>
            </a:extLst>
          </p:cNvPr>
          <p:cNvSpPr>
            <a:spLocks noGrp="1"/>
          </p:cNvSpPr>
          <p:nvPr>
            <p:ph type="sldNum" sz="quarter" idx="12"/>
          </p:nvPr>
        </p:nvSpPr>
        <p:spPr/>
        <p:txBody>
          <a:bodyPr/>
          <a:lstStyle/>
          <a:p>
            <a:fld id="{3FE180D0-EE6F-4B14-AA11-885ACB496841}" type="slidenum">
              <a:rPr lang="en-US" smtClean="0"/>
              <a:t>‹#›</a:t>
            </a:fld>
            <a:endParaRPr lang="en-US"/>
          </a:p>
        </p:txBody>
      </p:sp>
    </p:spTree>
    <p:extLst>
      <p:ext uri="{BB962C8B-B14F-4D97-AF65-F5344CB8AC3E}">
        <p14:creationId xmlns:p14="http://schemas.microsoft.com/office/powerpoint/2010/main" val="400351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33A29-3CFF-4CF8-B572-0DC5D6A7A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FE66E4-A956-4B12-B11E-729FB1E9A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A6AE85-3A57-44B3-8F05-5CC860085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3431B-F902-4C70-A6B9-2721B1444D16}"/>
              </a:ext>
            </a:extLst>
          </p:cNvPr>
          <p:cNvSpPr>
            <a:spLocks noGrp="1"/>
          </p:cNvSpPr>
          <p:nvPr>
            <p:ph type="dt" sz="half" idx="10"/>
          </p:nvPr>
        </p:nvSpPr>
        <p:spPr/>
        <p:txBody>
          <a:bodyPr/>
          <a:lstStyle/>
          <a:p>
            <a:fld id="{54925DC9-8DD2-46F8-A0FE-4DBBDD8E1C36}" type="datetimeFigureOut">
              <a:rPr lang="en-US" smtClean="0"/>
              <a:t>12/9/2021</a:t>
            </a:fld>
            <a:endParaRPr lang="en-US"/>
          </a:p>
        </p:txBody>
      </p:sp>
      <p:sp>
        <p:nvSpPr>
          <p:cNvPr id="6" name="Footer Placeholder 5">
            <a:extLst>
              <a:ext uri="{FF2B5EF4-FFF2-40B4-BE49-F238E27FC236}">
                <a16:creationId xmlns:a16="http://schemas.microsoft.com/office/drawing/2014/main" id="{56C44898-DDE6-45B1-B8B0-662B6DECD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184722-FD11-48A0-A30A-F8E31F67D123}"/>
              </a:ext>
            </a:extLst>
          </p:cNvPr>
          <p:cNvSpPr>
            <a:spLocks noGrp="1"/>
          </p:cNvSpPr>
          <p:nvPr>
            <p:ph type="sldNum" sz="quarter" idx="12"/>
          </p:nvPr>
        </p:nvSpPr>
        <p:spPr/>
        <p:txBody>
          <a:bodyPr/>
          <a:lstStyle/>
          <a:p>
            <a:fld id="{3FE180D0-EE6F-4B14-AA11-885ACB496841}" type="slidenum">
              <a:rPr lang="en-US" smtClean="0"/>
              <a:t>‹#›</a:t>
            </a:fld>
            <a:endParaRPr lang="en-US"/>
          </a:p>
        </p:txBody>
      </p:sp>
    </p:spTree>
    <p:extLst>
      <p:ext uri="{BB962C8B-B14F-4D97-AF65-F5344CB8AC3E}">
        <p14:creationId xmlns:p14="http://schemas.microsoft.com/office/powerpoint/2010/main" val="328465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18B8-CD6A-41D0-A172-8F3A1DDC3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1FBF7A-9E91-4DB2-9CA7-9E12B41369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B01D7-9A51-44FC-9E8A-904628487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B84A4-D607-4416-9E05-2C169B9F8292}"/>
              </a:ext>
            </a:extLst>
          </p:cNvPr>
          <p:cNvSpPr>
            <a:spLocks noGrp="1"/>
          </p:cNvSpPr>
          <p:nvPr>
            <p:ph type="dt" sz="half" idx="10"/>
          </p:nvPr>
        </p:nvSpPr>
        <p:spPr/>
        <p:txBody>
          <a:bodyPr/>
          <a:lstStyle/>
          <a:p>
            <a:fld id="{54925DC9-8DD2-46F8-A0FE-4DBBDD8E1C36}" type="datetimeFigureOut">
              <a:rPr lang="en-US" smtClean="0"/>
              <a:t>12/9/2021</a:t>
            </a:fld>
            <a:endParaRPr lang="en-US"/>
          </a:p>
        </p:txBody>
      </p:sp>
      <p:sp>
        <p:nvSpPr>
          <p:cNvPr id="6" name="Footer Placeholder 5">
            <a:extLst>
              <a:ext uri="{FF2B5EF4-FFF2-40B4-BE49-F238E27FC236}">
                <a16:creationId xmlns:a16="http://schemas.microsoft.com/office/drawing/2014/main" id="{5AB68BAE-1591-4EA0-BA82-CC9253146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997DB5-0BD3-4578-B382-CD7C7E415E5A}"/>
              </a:ext>
            </a:extLst>
          </p:cNvPr>
          <p:cNvSpPr>
            <a:spLocks noGrp="1"/>
          </p:cNvSpPr>
          <p:nvPr>
            <p:ph type="sldNum" sz="quarter" idx="12"/>
          </p:nvPr>
        </p:nvSpPr>
        <p:spPr/>
        <p:txBody>
          <a:bodyPr/>
          <a:lstStyle/>
          <a:p>
            <a:fld id="{3FE180D0-EE6F-4B14-AA11-885ACB496841}" type="slidenum">
              <a:rPr lang="en-US" smtClean="0"/>
              <a:t>‹#›</a:t>
            </a:fld>
            <a:endParaRPr lang="en-US"/>
          </a:p>
        </p:txBody>
      </p:sp>
    </p:spTree>
    <p:extLst>
      <p:ext uri="{BB962C8B-B14F-4D97-AF65-F5344CB8AC3E}">
        <p14:creationId xmlns:p14="http://schemas.microsoft.com/office/powerpoint/2010/main" val="357523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81CF9-794C-4911-B6C4-5EDF062C2B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DEB04C-6F52-4B2E-A3E4-707CA248F0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A7F07-050B-45D5-A984-77332038A4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25DC9-8DD2-46F8-A0FE-4DBBDD8E1C36}" type="datetimeFigureOut">
              <a:rPr lang="en-US" smtClean="0"/>
              <a:t>12/9/2021</a:t>
            </a:fld>
            <a:endParaRPr lang="en-US"/>
          </a:p>
        </p:txBody>
      </p:sp>
      <p:sp>
        <p:nvSpPr>
          <p:cNvPr id="5" name="Footer Placeholder 4">
            <a:extLst>
              <a:ext uri="{FF2B5EF4-FFF2-40B4-BE49-F238E27FC236}">
                <a16:creationId xmlns:a16="http://schemas.microsoft.com/office/drawing/2014/main" id="{B867C3C8-8FD8-401C-9F8F-1B591582D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1647A4-7AAF-4192-9E2E-FEBB80901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180D0-EE6F-4B14-AA11-885ACB496841}" type="slidenum">
              <a:rPr lang="en-US" smtClean="0"/>
              <a:t>‹#›</a:t>
            </a:fld>
            <a:endParaRPr lang="en-US"/>
          </a:p>
        </p:txBody>
      </p:sp>
    </p:spTree>
    <p:extLst>
      <p:ext uri="{BB962C8B-B14F-4D97-AF65-F5344CB8AC3E}">
        <p14:creationId xmlns:p14="http://schemas.microsoft.com/office/powerpoint/2010/main" val="362694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hyperlink" Target="mailto:mfh@clarkcountynv.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793CAF-3D3D-4B4C-920C-DBE9D0B47D2E}"/>
              </a:ext>
            </a:extLst>
          </p:cNvPr>
          <p:cNvSpPr>
            <a:spLocks noGrp="1"/>
          </p:cNvSpPr>
          <p:nvPr>
            <p:ph type="ctrTitle"/>
          </p:nvPr>
        </p:nvSpPr>
        <p:spPr>
          <a:xfrm>
            <a:off x="1100669" y="1111086"/>
            <a:ext cx="7690104" cy="2623885"/>
          </a:xfrm>
        </p:spPr>
        <p:txBody>
          <a:bodyPr anchor="ctr">
            <a:normAutofit/>
          </a:bodyPr>
          <a:lstStyle/>
          <a:p>
            <a:pPr algn="l"/>
            <a:r>
              <a:rPr lang="en-US" sz="6100" dirty="0">
                <a:solidFill>
                  <a:srgbClr val="FFFFFF"/>
                </a:solidFill>
              </a:rPr>
              <a:t>Data and System Improvement Working Group</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56A21CF-1201-4DFA-975A-53053BDA8547}"/>
              </a:ext>
            </a:extLst>
          </p:cNvPr>
          <p:cNvSpPr>
            <a:spLocks noGrp="1"/>
          </p:cNvSpPr>
          <p:nvPr>
            <p:ph type="subTitle" idx="1"/>
          </p:nvPr>
        </p:nvSpPr>
        <p:spPr>
          <a:xfrm>
            <a:off x="1079499" y="4843002"/>
            <a:ext cx="10012680" cy="1234345"/>
          </a:xfrm>
        </p:spPr>
        <p:txBody>
          <a:bodyPr anchor="ctr">
            <a:normAutofit/>
          </a:bodyPr>
          <a:lstStyle/>
          <a:p>
            <a:pPr algn="l"/>
            <a:r>
              <a:rPr lang="en-US" sz="2600" dirty="0">
                <a:solidFill>
                  <a:srgbClr val="1B1B1B"/>
                </a:solidFill>
              </a:rPr>
              <a:t>Michele Fuller-Hallauer</a:t>
            </a:r>
          </a:p>
          <a:p>
            <a:pPr algn="l"/>
            <a:r>
              <a:rPr lang="en-US" sz="2600" dirty="0">
                <a:solidFill>
                  <a:srgbClr val="1B1B1B"/>
                </a:solidFill>
              </a:rPr>
              <a:t>Stacy DiNicola</a:t>
            </a: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Bar chart">
            <a:extLst>
              <a:ext uri="{FF2B5EF4-FFF2-40B4-BE49-F238E27FC236}">
                <a16:creationId xmlns:a16="http://schemas.microsoft.com/office/drawing/2014/main" id="{EFEB8381-C9D1-43F8-9AE5-016367A64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7725" y="2612676"/>
            <a:ext cx="1632648" cy="1632648"/>
          </a:xfrm>
          <a:prstGeom prst="rect">
            <a:avLst/>
          </a:prstGeom>
        </p:spPr>
      </p:pic>
    </p:spTree>
    <p:extLst>
      <p:ext uri="{BB962C8B-B14F-4D97-AF65-F5344CB8AC3E}">
        <p14:creationId xmlns:p14="http://schemas.microsoft.com/office/powerpoint/2010/main" val="215826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34C0-E500-4541-81EC-F5F09342D768}"/>
              </a:ext>
            </a:extLst>
          </p:cNvPr>
          <p:cNvSpPr>
            <a:spLocks noGrp="1"/>
          </p:cNvSpPr>
          <p:nvPr>
            <p:ph type="title"/>
          </p:nvPr>
        </p:nvSpPr>
        <p:spPr>
          <a:xfrm>
            <a:off x="838200" y="556995"/>
            <a:ext cx="10515600" cy="1133693"/>
          </a:xfrm>
        </p:spPr>
        <p:txBody>
          <a:bodyPr>
            <a:normAutofit/>
          </a:bodyPr>
          <a:lstStyle/>
          <a:p>
            <a:r>
              <a:rPr lang="en-US" sz="5200"/>
              <a:t>Operation Home! Dashboard Features</a:t>
            </a:r>
          </a:p>
        </p:txBody>
      </p:sp>
      <p:graphicFrame>
        <p:nvGraphicFramePr>
          <p:cNvPr id="5" name="Content Placeholder 2">
            <a:extLst>
              <a:ext uri="{FF2B5EF4-FFF2-40B4-BE49-F238E27FC236}">
                <a16:creationId xmlns:a16="http://schemas.microsoft.com/office/drawing/2014/main" id="{BE93E9AE-6B9F-41CC-A44C-9C706B8A470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11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B66C-42EE-4749-969B-0271579CAAFE}"/>
              </a:ext>
            </a:extLst>
          </p:cNvPr>
          <p:cNvSpPr>
            <a:spLocks noGrp="1"/>
          </p:cNvSpPr>
          <p:nvPr>
            <p:ph type="title"/>
          </p:nvPr>
        </p:nvSpPr>
        <p:spPr>
          <a:xfrm>
            <a:off x="1356919" y="2945524"/>
            <a:ext cx="6457183" cy="2274388"/>
          </a:xfrm>
        </p:spPr>
        <p:txBody>
          <a:bodyPr vert="horz" lIns="91440" tIns="45720" rIns="91440" bIns="45720" rtlCol="0" anchor="t">
            <a:normAutofit/>
          </a:bodyPr>
          <a:lstStyle/>
          <a:p>
            <a:r>
              <a:rPr lang="en-US" sz="6700" kern="1200">
                <a:solidFill>
                  <a:schemeClr val="tx1"/>
                </a:solidFill>
                <a:latin typeface="+mj-lt"/>
                <a:ea typeface="+mj-ea"/>
                <a:cs typeface="+mj-cs"/>
              </a:rPr>
              <a:t>Let’s take a look at the dashboard!</a:t>
            </a:r>
          </a:p>
        </p:txBody>
      </p:sp>
    </p:spTree>
    <p:extLst>
      <p:ext uri="{BB962C8B-B14F-4D97-AF65-F5344CB8AC3E}">
        <p14:creationId xmlns:p14="http://schemas.microsoft.com/office/powerpoint/2010/main" val="2878998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Graphical user interface, application&#10;&#10;Description automatically generated">
            <a:extLst>
              <a:ext uri="{FF2B5EF4-FFF2-40B4-BE49-F238E27FC236}">
                <a16:creationId xmlns:a16="http://schemas.microsoft.com/office/drawing/2014/main" id="{FB60A25B-708B-4E49-A306-95EA606FCB36}"/>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552" r="21071" b="-1"/>
          <a:stretch/>
        </p:blipFill>
        <p:spPr bwMode="auto">
          <a:xfrm>
            <a:off x="4283902" y="10"/>
            <a:ext cx="7908098" cy="68579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C1E35C-4A3D-443B-8A96-6CDB6C52B6DA}"/>
              </a:ext>
            </a:extLst>
          </p:cNvPr>
          <p:cNvSpPr>
            <a:spLocks noGrp="1"/>
          </p:cNvSpPr>
          <p:nvPr>
            <p:ph type="title"/>
          </p:nvPr>
        </p:nvSpPr>
        <p:spPr>
          <a:xfrm>
            <a:off x="728663" y="1115219"/>
            <a:ext cx="5505449" cy="2387600"/>
          </a:xfrm>
        </p:spPr>
        <p:txBody>
          <a:bodyPr vert="horz" lIns="91440" tIns="45720" rIns="91440" bIns="45720" rtlCol="0" anchor="b">
            <a:normAutofit/>
          </a:bodyPr>
          <a:lstStyle/>
          <a:p>
            <a:r>
              <a:rPr lang="en-US" sz="5000" dirty="0">
                <a:solidFill>
                  <a:schemeClr val="bg1"/>
                </a:solidFill>
              </a:rPr>
              <a:t>Tab 1: Operation Home Overview</a:t>
            </a:r>
          </a:p>
        </p:txBody>
      </p:sp>
      <p:cxnSp>
        <p:nvCxnSpPr>
          <p:cNvPr id="139" name="Straight Connector 138">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1D4839A2-5D7E-4D28-BA6D-FF2F4B281D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1547" y="6225"/>
            <a:ext cx="10608906" cy="685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85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Graphical user interface, application&#10;&#10;Description automatically generated">
            <a:extLst>
              <a:ext uri="{FF2B5EF4-FFF2-40B4-BE49-F238E27FC236}">
                <a16:creationId xmlns:a16="http://schemas.microsoft.com/office/drawing/2014/main" id="{20BDF41D-32AD-4FD1-AAD9-625A2CB0967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6498" r="28927"/>
          <a:stretch/>
        </p:blipFill>
        <p:spPr bwMode="auto">
          <a:xfrm>
            <a:off x="4283902" y="10"/>
            <a:ext cx="7908098" cy="68579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75AE0A-890E-4626-944D-BF0931EDAFCA}"/>
              </a:ext>
            </a:extLst>
          </p:cNvPr>
          <p:cNvSpPr>
            <a:spLocks noGrp="1"/>
          </p:cNvSpPr>
          <p:nvPr>
            <p:ph type="title"/>
          </p:nvPr>
        </p:nvSpPr>
        <p:spPr>
          <a:xfrm>
            <a:off x="256885" y="106745"/>
            <a:ext cx="3898422" cy="3574663"/>
          </a:xfrm>
        </p:spPr>
        <p:txBody>
          <a:bodyPr vert="horz" lIns="91440" tIns="45720" rIns="91440" bIns="45720" rtlCol="0" anchor="b">
            <a:normAutofit/>
          </a:bodyPr>
          <a:lstStyle/>
          <a:p>
            <a:r>
              <a:rPr lang="en-US" sz="5000" dirty="0">
                <a:solidFill>
                  <a:schemeClr val="bg1"/>
                </a:solidFill>
              </a:rPr>
              <a:t>Tab 2: Coordinated Entry Flow</a:t>
            </a:r>
          </a:p>
        </p:txBody>
      </p:sp>
      <p:cxnSp>
        <p:nvCxnSpPr>
          <p:cNvPr id="75" name="Straight Connector 7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224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4162AB0-D708-4942-B9BB-0E26434B69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2314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57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Graphical user interface, line chart&#10;&#10;Description automatically generated with medium confidence">
            <a:extLst>
              <a:ext uri="{FF2B5EF4-FFF2-40B4-BE49-F238E27FC236}">
                <a16:creationId xmlns:a16="http://schemas.microsoft.com/office/drawing/2014/main" id="{E4431289-97F9-45F5-A5F9-8F07252F713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8007" r="27706" b="-1"/>
          <a:stretch/>
        </p:blipFill>
        <p:spPr bwMode="auto">
          <a:xfrm>
            <a:off x="4283902" y="10"/>
            <a:ext cx="7908098" cy="6857992"/>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8F49A-B00F-4484-A074-EF80B2E9BCDB}"/>
              </a:ext>
            </a:extLst>
          </p:cNvPr>
          <p:cNvSpPr>
            <a:spLocks noGrp="1"/>
          </p:cNvSpPr>
          <p:nvPr>
            <p:ph type="title"/>
          </p:nvPr>
        </p:nvSpPr>
        <p:spPr>
          <a:xfrm>
            <a:off x="728663" y="1115219"/>
            <a:ext cx="5505449" cy="2387600"/>
          </a:xfrm>
        </p:spPr>
        <p:txBody>
          <a:bodyPr vert="horz" lIns="91440" tIns="45720" rIns="91440" bIns="45720" rtlCol="0" anchor="b">
            <a:normAutofit/>
          </a:bodyPr>
          <a:lstStyle/>
          <a:p>
            <a:r>
              <a:rPr lang="en-US" sz="5000">
                <a:solidFill>
                  <a:schemeClr val="bg1"/>
                </a:solidFill>
              </a:rPr>
              <a:t>Tab 3: Referrals</a:t>
            </a:r>
          </a:p>
        </p:txBody>
      </p:sp>
      <p:cxnSp>
        <p:nvCxnSpPr>
          <p:cNvPr id="81" name="Straight Connector 8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944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02693EE-753F-4778-9E0C-E047F6E5C68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0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6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Graphical user interface&#10;&#10;Description automatically generated">
            <a:extLst>
              <a:ext uri="{FF2B5EF4-FFF2-40B4-BE49-F238E27FC236}">
                <a16:creationId xmlns:a16="http://schemas.microsoft.com/office/drawing/2014/main" id="{6C0B49C2-9C99-4F4E-BC71-4ACE1AA4250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663" t="6484" r="28439"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76A5EE-1B5A-4584-B645-48175D70758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Tab 4: Enrollment</a:t>
            </a:r>
          </a:p>
        </p:txBody>
      </p:sp>
      <p:sp>
        <p:nvSpPr>
          <p:cNvPr id="78" name="Rectangle 7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0" name="Rectangle 7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62159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A442795-E5F0-468F-93F9-B1719F987D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2898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8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Rectangle 6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5426DE0-E1DF-4D7B-ABE4-DDED187B1A79}"/>
              </a:ext>
            </a:extLst>
          </p:cNvPr>
          <p:cNvSpPr>
            <a:spLocks noGrp="1"/>
          </p:cNvSpPr>
          <p:nvPr>
            <p:ph type="title"/>
          </p:nvPr>
        </p:nvSpPr>
        <p:spPr>
          <a:xfrm>
            <a:off x="958506" y="800392"/>
            <a:ext cx="10264697" cy="1212102"/>
          </a:xfrm>
        </p:spPr>
        <p:txBody>
          <a:bodyPr>
            <a:normAutofit/>
          </a:bodyPr>
          <a:lstStyle/>
          <a:p>
            <a:r>
              <a:rPr lang="en-US" sz="5400" dirty="0">
                <a:solidFill>
                  <a:srgbClr val="FFFFFF"/>
                </a:solidFill>
              </a:rPr>
              <a:t>Purpose</a:t>
            </a:r>
          </a:p>
        </p:txBody>
      </p:sp>
      <p:sp>
        <p:nvSpPr>
          <p:cNvPr id="62" name="Content Placeholder 2">
            <a:extLst>
              <a:ext uri="{FF2B5EF4-FFF2-40B4-BE49-F238E27FC236}">
                <a16:creationId xmlns:a16="http://schemas.microsoft.com/office/drawing/2014/main" id="{F20C5309-F4FE-44E3-8CCC-F0F0DC5A05B3}"/>
              </a:ext>
            </a:extLst>
          </p:cNvPr>
          <p:cNvSpPr>
            <a:spLocks noGrp="1"/>
          </p:cNvSpPr>
          <p:nvPr>
            <p:ph idx="1"/>
          </p:nvPr>
        </p:nvSpPr>
        <p:spPr>
          <a:xfrm>
            <a:off x="1354272" y="2303897"/>
            <a:ext cx="9708995" cy="4159746"/>
          </a:xfrm>
        </p:spPr>
        <p:txBody>
          <a:bodyPr anchor="ctr">
            <a:normAutofit/>
          </a:bodyPr>
          <a:lstStyle/>
          <a:p>
            <a:pPr marL="0" indent="0">
              <a:buNone/>
            </a:pPr>
            <a:r>
              <a:rPr lang="en-US" b="0" i="0" u="none" strike="noStrike" dirty="0">
                <a:effectLst/>
              </a:rPr>
              <a:t>The Data &amp; System Improvement Working Group </a:t>
            </a:r>
            <a:r>
              <a:rPr lang="en-US" dirty="0"/>
              <a:t>is tasked with reviewing and analyzing data that will assist the CoC in making data-informed decisions.</a:t>
            </a:r>
            <a:endParaRPr lang="en-US" b="0" i="0" u="none" strike="noStrike" dirty="0">
              <a:effectLst/>
            </a:endParaRPr>
          </a:p>
          <a:p>
            <a:r>
              <a:rPr lang="en-US" sz="2400" b="0" i="0" u="none" strike="noStrike" dirty="0">
                <a:effectLst/>
              </a:rPr>
              <a:t>Review all data including homeless-related and other community indicators </a:t>
            </a:r>
          </a:p>
          <a:p>
            <a:r>
              <a:rPr lang="en-US" sz="2400" dirty="0">
                <a:ea typeface="Times New Roman" panose="02020603050405020304" pitchFamily="18" charset="0"/>
              </a:rPr>
              <a:t>Receive</a:t>
            </a:r>
            <a:r>
              <a:rPr lang="en-US" sz="2400" dirty="0">
                <a:effectLst/>
                <a:ea typeface="Times New Roman" panose="02020603050405020304" pitchFamily="18" charset="0"/>
              </a:rPr>
              <a:t> reports from the HMIS and Census Planning working groups</a:t>
            </a:r>
          </a:p>
          <a:p>
            <a:r>
              <a:rPr lang="en-US" sz="2400" dirty="0">
                <a:effectLst/>
                <a:ea typeface="Times New Roman" panose="02020603050405020304" pitchFamily="18" charset="0"/>
              </a:rPr>
              <a:t>Oversee the implementation of the annual Point In Time (PIT) Count</a:t>
            </a:r>
          </a:p>
          <a:p>
            <a:r>
              <a:rPr lang="en-US" sz="2400" dirty="0">
                <a:effectLst/>
                <a:ea typeface="Times New Roman" panose="02020603050405020304" pitchFamily="18" charset="0"/>
              </a:rPr>
              <a:t>Share findings and recommendations to the relevant working groups and provide updates to the SNH CoC Board</a:t>
            </a:r>
            <a:r>
              <a:rPr lang="en-US" sz="2400" dirty="0">
                <a:effectLst/>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24840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hart&#10;&#10;Description automatically generated">
            <a:extLst>
              <a:ext uri="{FF2B5EF4-FFF2-40B4-BE49-F238E27FC236}">
                <a16:creationId xmlns:a16="http://schemas.microsoft.com/office/drawing/2014/main" id="{1B9F3CCE-A022-4EA3-BEF3-5AB11E3B0E2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410" t="9091" r="31242"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7BA1F2-F85F-43E6-A8DB-44FA485776D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Tab 5: Housing</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57558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32B7A11F-0ECD-496A-9547-ACF67326A1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2227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67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Chart, bar chart&#10;&#10;Description automatically generated">
            <a:extLst>
              <a:ext uri="{FF2B5EF4-FFF2-40B4-BE49-F238E27FC236}">
                <a16:creationId xmlns:a16="http://schemas.microsoft.com/office/drawing/2014/main" id="{8D02FDC7-67A4-4C69-BA3B-7BA610B6B1F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479" r="25437" b="99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C73E60-E5A4-46B3-A4F5-7D33827C220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Tab 6: Measures by Race (CE)</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20905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05DCD492-4DE0-42C8-8722-EA8F70245E7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2211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424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FD86C-5A54-436F-A8C7-D98C7D1F43A5}"/>
              </a:ext>
            </a:extLst>
          </p:cNvPr>
          <p:cNvSpPr>
            <a:spLocks noGrp="1"/>
          </p:cNvSpPr>
          <p:nvPr>
            <p:ph type="title"/>
          </p:nvPr>
        </p:nvSpPr>
        <p:spPr>
          <a:xfrm>
            <a:off x="838200" y="557189"/>
            <a:ext cx="3374136" cy="5567891"/>
          </a:xfrm>
        </p:spPr>
        <p:txBody>
          <a:bodyPr>
            <a:normAutofit/>
          </a:bodyPr>
          <a:lstStyle/>
          <a:p>
            <a:r>
              <a:rPr lang="en-US" sz="5200"/>
              <a:t>Frequently Asked Questions</a:t>
            </a:r>
          </a:p>
        </p:txBody>
      </p:sp>
      <p:graphicFrame>
        <p:nvGraphicFramePr>
          <p:cNvPr id="5" name="Content Placeholder 2">
            <a:extLst>
              <a:ext uri="{FF2B5EF4-FFF2-40B4-BE49-F238E27FC236}">
                <a16:creationId xmlns:a16="http://schemas.microsoft.com/office/drawing/2014/main" id="{60C4164F-5D1F-45F8-8886-103BC3B45555}"/>
              </a:ext>
            </a:extLst>
          </p:cNvPr>
          <p:cNvGraphicFramePr>
            <a:graphicFrameLocks noGrp="1"/>
          </p:cNvGraphicFramePr>
          <p:nvPr>
            <p:ph idx="1"/>
            <p:extLst>
              <p:ext uri="{D42A27DB-BD31-4B8C-83A1-F6EECF244321}">
                <p14:modId xmlns:p14="http://schemas.microsoft.com/office/powerpoint/2010/main" val="124746640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9364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ACD07-354A-4783-AB5D-FBB7331A64B2}"/>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kern="1200">
                <a:solidFill>
                  <a:schemeClr val="tx1"/>
                </a:solidFill>
                <a:latin typeface="+mj-lt"/>
                <a:ea typeface="+mj-ea"/>
                <a:cs typeface="+mj-cs"/>
              </a:rPr>
              <a:t>QUESTIONS?</a:t>
            </a:r>
          </a:p>
        </p:txBody>
      </p:sp>
      <p:sp>
        <p:nvSpPr>
          <p:cNvPr id="14" name="Freeform: Shape 1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Question mark">
            <a:extLst>
              <a:ext uri="{FF2B5EF4-FFF2-40B4-BE49-F238E27FC236}">
                <a16:creationId xmlns:a16="http://schemas.microsoft.com/office/drawing/2014/main" id="{8BD31335-EBD0-4C40-94E1-3297DD2E80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1228432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F61CB-316C-4692-83FA-74902AFE7FD7}"/>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kern="1200">
                <a:solidFill>
                  <a:schemeClr val="tx1"/>
                </a:solidFill>
                <a:latin typeface="+mj-lt"/>
                <a:ea typeface="+mj-ea"/>
                <a:cs typeface="+mj-cs"/>
              </a:rPr>
              <a:t>Thank you!</a:t>
            </a:r>
          </a:p>
        </p:txBody>
      </p:sp>
      <p:sp>
        <p:nvSpPr>
          <p:cNvPr id="14" name="Freeform: Shape 1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miling Face with No Fill">
            <a:extLst>
              <a:ext uri="{FF2B5EF4-FFF2-40B4-BE49-F238E27FC236}">
                <a16:creationId xmlns:a16="http://schemas.microsoft.com/office/drawing/2014/main" id="{0F498E55-26FC-401B-89B8-BF2E91AF10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3787502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B3CAFF-9E03-4331-A5E4-8E1C18EB0718}"/>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ctr"/>
            <a:r>
              <a:rPr lang="en-US" b="1" kern="1200" dirty="0">
                <a:solidFill>
                  <a:schemeClr val="accent1"/>
                </a:solidFill>
                <a:latin typeface="+mj-lt"/>
                <a:ea typeface="+mj-ea"/>
                <a:cs typeface="+mj-cs"/>
              </a:rPr>
              <a:t>Join the Data &amp; System Improvement Working Group</a:t>
            </a:r>
          </a:p>
        </p:txBody>
      </p:sp>
      <p:cxnSp>
        <p:nvCxnSpPr>
          <p:cNvPr id="26" name="Straight Connector 25">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4A2EFA5-2FE0-43AD-8007-04B067687985}"/>
              </a:ext>
            </a:extLst>
          </p:cNvPr>
          <p:cNvSpPr txBox="1"/>
          <p:nvPr/>
        </p:nvSpPr>
        <p:spPr>
          <a:xfrm>
            <a:off x="5102860" y="2633903"/>
            <a:ext cx="6250940" cy="2304628"/>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2000" b="0" i="0" u="none" strike="noStrike" cap="none" spc="0" normalizeH="0" baseline="0" noProof="0" dirty="0">
                <a:ln>
                  <a:noFill/>
                </a:ln>
                <a:effectLst/>
                <a:uLnTx/>
                <a:uFillTx/>
              </a:rPr>
              <a:t>Meet on Mondays at 8:30am-9:30am</a:t>
            </a:r>
          </a:p>
          <a:p>
            <a:pPr marR="0" lvl="0" fontAlgn="auto">
              <a:lnSpc>
                <a:spcPct val="90000"/>
              </a:lnSpc>
              <a:spcBef>
                <a:spcPts val="0"/>
              </a:spcBef>
              <a:spcAft>
                <a:spcPts val="600"/>
              </a:spcAft>
              <a:buClrTx/>
              <a:buSzTx/>
              <a:tabLst/>
              <a:defRPr/>
            </a:pPr>
            <a:endParaRPr kumimoji="0" lang="en-US" sz="20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2000" b="0" i="0" u="none" strike="noStrike" cap="none" spc="0" normalizeH="0" baseline="0" noProof="0" dirty="0">
                <a:ln>
                  <a:noFill/>
                </a:ln>
                <a:effectLst/>
                <a:uLnTx/>
                <a:uFillTx/>
              </a:rPr>
              <a:t>Contact Michele Fuller-Hallauer - </a:t>
            </a:r>
            <a:r>
              <a:rPr kumimoji="0" lang="en-US" sz="2000" b="0" i="0" u="sng" strike="noStrike" cap="none" spc="0" normalizeH="0" baseline="0" noProof="0" dirty="0">
                <a:ln>
                  <a:noFill/>
                </a:ln>
                <a:effectLst/>
                <a:uLnTx/>
                <a:uFillTx/>
                <a:hlinkClick r:id="rId3"/>
              </a:rPr>
              <a:t>mhf@clarkcountynv.gov</a:t>
            </a:r>
            <a:r>
              <a:rPr kumimoji="0" lang="en-US" sz="2000" b="0" i="0" u="sng" strike="noStrike" cap="none" spc="0" normalizeH="0" baseline="0" noProof="0" dirty="0">
                <a:ln>
                  <a:noFill/>
                </a:ln>
                <a:effectLst/>
                <a:uLnTx/>
                <a:uFillTx/>
              </a:rPr>
              <a:t> </a:t>
            </a:r>
            <a:endParaRPr kumimoji="0" lang="en-US" sz="2000" b="0" i="0" strike="noStrike" cap="none" spc="0" normalizeH="0" baseline="0" noProof="0" dirty="0">
              <a:ln>
                <a:noFill/>
              </a:ln>
              <a:effectLst/>
              <a:uLnTx/>
              <a:uFillTx/>
            </a:endParaRPr>
          </a:p>
        </p:txBody>
      </p:sp>
    </p:spTree>
    <p:extLst>
      <p:ext uri="{BB962C8B-B14F-4D97-AF65-F5344CB8AC3E}">
        <p14:creationId xmlns:p14="http://schemas.microsoft.com/office/powerpoint/2010/main" val="371122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close-up of a wave&#10;&#10;Description automatically generated with low confidence">
            <a:extLst>
              <a:ext uri="{FF2B5EF4-FFF2-40B4-BE49-F238E27FC236}">
                <a16:creationId xmlns:a16="http://schemas.microsoft.com/office/drawing/2014/main" id="{0D4D3F11-2EEF-49E0-8036-0B9515F0E7FA}"/>
              </a:ext>
            </a:extLst>
          </p:cNvPr>
          <p:cNvPicPr>
            <a:picLocks noChangeAspect="1"/>
          </p:cNvPicPr>
          <p:nvPr/>
        </p:nvPicPr>
        <p:blipFill rotWithShape="1">
          <a:blip r:embed="rId3">
            <a:alphaModFix amt="40000"/>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E6CCC8FD-5961-48E5-8417-5F83A01F2605}"/>
              </a:ext>
            </a:extLst>
          </p:cNvPr>
          <p:cNvSpPr>
            <a:spLocks noGrp="1"/>
          </p:cNvSpPr>
          <p:nvPr>
            <p:ph type="title"/>
          </p:nvPr>
        </p:nvSpPr>
        <p:spPr>
          <a:xfrm>
            <a:off x="838200" y="365125"/>
            <a:ext cx="10515600" cy="1325563"/>
          </a:xfrm>
        </p:spPr>
        <p:txBody>
          <a:bodyPr>
            <a:normAutofit/>
          </a:bodyPr>
          <a:lstStyle/>
          <a:p>
            <a:pPr algn="ctr"/>
            <a:r>
              <a:rPr lang="en-US" sz="5400" dirty="0">
                <a:solidFill>
                  <a:srgbClr val="FFFFFF"/>
                </a:solidFill>
              </a:rPr>
              <a:t>Activities</a:t>
            </a:r>
          </a:p>
        </p:txBody>
      </p:sp>
      <p:sp>
        <p:nvSpPr>
          <p:cNvPr id="35"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67132D3-83B0-4FF1-8C2D-57031F198524}"/>
              </a:ext>
            </a:extLst>
          </p:cNvPr>
          <p:cNvGraphicFramePr>
            <a:graphicFrameLocks noGrp="1"/>
          </p:cNvGraphicFramePr>
          <p:nvPr>
            <p:ph idx="1"/>
            <p:extLst>
              <p:ext uri="{D42A27DB-BD31-4B8C-83A1-F6EECF244321}">
                <p14:modId xmlns:p14="http://schemas.microsoft.com/office/powerpoint/2010/main" val="4141603785"/>
              </p:ext>
            </p:extLst>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74771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6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6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5B0FB-64EC-41A3-8E36-5F7164AA07D9}"/>
              </a:ext>
            </a:extLst>
          </p:cNvPr>
          <p:cNvSpPr>
            <a:spLocks noGrp="1"/>
          </p:cNvSpPr>
          <p:nvPr>
            <p:ph type="title"/>
          </p:nvPr>
        </p:nvSpPr>
        <p:spPr>
          <a:xfrm>
            <a:off x="686834" y="1153572"/>
            <a:ext cx="3200400" cy="4461163"/>
          </a:xfrm>
        </p:spPr>
        <p:txBody>
          <a:bodyPr>
            <a:normAutofit/>
          </a:bodyPr>
          <a:lstStyle/>
          <a:p>
            <a:r>
              <a:rPr lang="en-US">
                <a:solidFill>
                  <a:srgbClr val="FFFFFF"/>
                </a:solidFill>
              </a:rPr>
              <a:t>Governance</a:t>
            </a:r>
            <a:endParaRPr lang="en-US" dirty="0">
              <a:solidFill>
                <a:srgbClr val="FFFFFF"/>
              </a:solidFill>
            </a:endParaRPr>
          </a:p>
        </p:txBody>
      </p:sp>
      <p:sp>
        <p:nvSpPr>
          <p:cNvPr id="76" name="Arc 7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FC6AB7C-61DD-41AE-8401-3843CE3230A5}"/>
              </a:ext>
            </a:extLst>
          </p:cNvPr>
          <p:cNvSpPr>
            <a:spLocks noGrp="1"/>
          </p:cNvSpPr>
          <p:nvPr>
            <p:ph idx="1"/>
          </p:nvPr>
        </p:nvSpPr>
        <p:spPr>
          <a:xfrm>
            <a:off x="4447308" y="591344"/>
            <a:ext cx="6906491" cy="5585619"/>
          </a:xfrm>
        </p:spPr>
        <p:txBody>
          <a:bodyPr anchor="ctr">
            <a:normAutofit/>
          </a:bodyPr>
          <a:lstStyle/>
          <a:p>
            <a:pPr marL="0" marR="0" indent="0">
              <a:spcBef>
                <a:spcPts val="0"/>
              </a:spcBef>
              <a:spcAft>
                <a:spcPts val="0"/>
              </a:spcAft>
              <a:buNone/>
            </a:pPr>
            <a:r>
              <a:rPr lang="en-US" sz="2400" b="1" u="sng">
                <a:effectLst/>
                <a:ea typeface="Times New Roman" panose="02020603050405020304" pitchFamily="18" charset="0"/>
              </a:rPr>
              <a:t>Membership</a:t>
            </a:r>
            <a:r>
              <a:rPr lang="en-US" sz="2400" b="1">
                <a:ea typeface="Times New Roman" panose="02020603050405020304" pitchFamily="18" charset="0"/>
              </a:rPr>
              <a:t> – </a:t>
            </a:r>
            <a:r>
              <a:rPr lang="en-US" sz="2400">
                <a:ea typeface="Times New Roman" panose="02020603050405020304" pitchFamily="18" charset="0"/>
              </a:rPr>
              <a:t>S</a:t>
            </a:r>
            <a:r>
              <a:rPr lang="en-US" sz="2400">
                <a:effectLst/>
                <a:ea typeface="Times New Roman" panose="02020603050405020304" pitchFamily="18" charset="0"/>
              </a:rPr>
              <a:t>takeholders represent those who experience homelessness and related systems as it relates to data collection, analysis, system performance and system improvement.  </a:t>
            </a:r>
          </a:p>
          <a:p>
            <a:pPr marL="0" marR="0" indent="0">
              <a:spcBef>
                <a:spcPts val="0"/>
              </a:spcBef>
              <a:spcAft>
                <a:spcPts val="0"/>
              </a:spcAft>
              <a:buNone/>
            </a:pPr>
            <a:r>
              <a:rPr lang="en-US" sz="2400">
                <a:effectLst/>
                <a:ea typeface="Times New Roman" panose="02020603050405020304" pitchFamily="18" charset="0"/>
              </a:rPr>
              <a:t> </a:t>
            </a:r>
          </a:p>
          <a:p>
            <a:pPr marL="0" marR="0" indent="0">
              <a:spcBef>
                <a:spcPts val="0"/>
              </a:spcBef>
              <a:spcAft>
                <a:spcPts val="0"/>
              </a:spcAft>
              <a:buNone/>
            </a:pPr>
            <a:r>
              <a:rPr lang="en-US" sz="2400" b="1" u="sng">
                <a:effectLst/>
                <a:ea typeface="Times New Roman" panose="02020603050405020304" pitchFamily="18" charset="0"/>
              </a:rPr>
              <a:t>Meetings</a:t>
            </a:r>
            <a:r>
              <a:rPr lang="en-US" sz="2400" b="1">
                <a:ea typeface="Times New Roman" panose="02020603050405020304" pitchFamily="18" charset="0"/>
              </a:rPr>
              <a:t> – </a:t>
            </a:r>
            <a:r>
              <a:rPr lang="en-US" sz="2400">
                <a:ea typeface="Times New Roman" panose="02020603050405020304" pitchFamily="18" charset="0"/>
              </a:rPr>
              <a:t>O</a:t>
            </a:r>
            <a:r>
              <a:rPr lang="en-US" sz="2400">
                <a:effectLst/>
                <a:ea typeface="Times New Roman" panose="02020603050405020304" pitchFamily="18" charset="0"/>
              </a:rPr>
              <a:t>ccur biweekly on Monday</a:t>
            </a:r>
            <a:r>
              <a:rPr lang="en-US" sz="2400">
                <a:ea typeface="Times New Roman" panose="02020603050405020304" pitchFamily="18" charset="0"/>
              </a:rPr>
              <a:t>s from </a:t>
            </a:r>
            <a:r>
              <a:rPr lang="en-US" sz="2400">
                <a:effectLst/>
                <a:ea typeface="Times New Roman" panose="02020603050405020304" pitchFamily="18" charset="0"/>
              </a:rPr>
              <a:t>8:30am-9:30am </a:t>
            </a:r>
          </a:p>
          <a:p>
            <a:pPr marL="0" marR="0" indent="0">
              <a:spcBef>
                <a:spcPts val="0"/>
              </a:spcBef>
              <a:spcAft>
                <a:spcPts val="0"/>
              </a:spcAft>
              <a:buNone/>
            </a:pPr>
            <a:r>
              <a:rPr lang="en-US" sz="2400">
                <a:effectLst/>
                <a:ea typeface="Times New Roman" panose="02020603050405020304" pitchFamily="18" charset="0"/>
              </a:rPr>
              <a:t> </a:t>
            </a:r>
          </a:p>
          <a:p>
            <a:pPr marL="0" indent="0">
              <a:buNone/>
            </a:pPr>
            <a:r>
              <a:rPr lang="en-US" sz="2400" b="1" u="sng">
                <a:effectLst/>
                <a:ea typeface="Times New Roman" panose="02020603050405020304" pitchFamily="18" charset="0"/>
              </a:rPr>
              <a:t>Leadership</a:t>
            </a:r>
            <a:r>
              <a:rPr lang="en-US" sz="2400" b="1">
                <a:effectLst/>
                <a:ea typeface="Times New Roman" panose="02020603050405020304" pitchFamily="18" charset="0"/>
              </a:rPr>
              <a:t> – </a:t>
            </a:r>
            <a:r>
              <a:rPr lang="en-US" sz="2400">
                <a:effectLst/>
                <a:ea typeface="Times New Roman" panose="02020603050405020304" pitchFamily="18" charset="0"/>
              </a:rPr>
              <a:t>The current leadership is Michele Fuller-Hallauer and Stacy DiNicola</a:t>
            </a:r>
          </a:p>
          <a:p>
            <a:pPr marL="0" indent="0">
              <a:buNone/>
            </a:pPr>
            <a:endParaRPr lang="en-US" sz="2400">
              <a:effectLst/>
              <a:ea typeface="Times New Roman" panose="02020603050405020304" pitchFamily="18" charset="0"/>
            </a:endParaRPr>
          </a:p>
          <a:p>
            <a:pPr marL="0" marR="0" indent="0">
              <a:spcBef>
                <a:spcPts val="0"/>
              </a:spcBef>
              <a:spcAft>
                <a:spcPts val="0"/>
              </a:spcAft>
              <a:buNone/>
            </a:pPr>
            <a:r>
              <a:rPr lang="en-US" sz="2400" b="1" u="sng">
                <a:effectLst/>
                <a:ea typeface="Times New Roman" panose="02020603050405020304" pitchFamily="18" charset="0"/>
              </a:rPr>
              <a:t>Decision Making</a:t>
            </a:r>
            <a:r>
              <a:rPr lang="en-US" sz="2400" b="1">
                <a:ea typeface="Times New Roman" panose="02020603050405020304" pitchFamily="18" charset="0"/>
              </a:rPr>
              <a:t> – </a:t>
            </a:r>
            <a:r>
              <a:rPr lang="en-US" sz="2400">
                <a:effectLst/>
                <a:ea typeface="Times New Roman" panose="02020603050405020304" pitchFamily="18" charset="0"/>
              </a:rPr>
              <a:t>Decisions will be made by consensus of those in attendance.  In the event consensus cannot be reached, any member of the group can call for a formal vote. </a:t>
            </a:r>
            <a:r>
              <a:rPr lang="en-US" sz="2400">
                <a:effectLst/>
                <a:latin typeface="Times New Roman" panose="02020603050405020304" pitchFamily="18" charset="0"/>
                <a:ea typeface="Times New Roman" panose="02020603050405020304" pitchFamily="18" charset="0"/>
              </a:rPr>
              <a:t> </a:t>
            </a:r>
          </a:p>
          <a:p>
            <a:pPr marL="0" indent="0">
              <a:buNone/>
            </a:pP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385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lowchart: Document 7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3CA4E9-EA5F-418F-A275-32432E210106}"/>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lgn="ctr"/>
            <a:r>
              <a:rPr lang="en-US" kern="1200" dirty="0">
                <a:solidFill>
                  <a:srgbClr val="FFFFFF"/>
                </a:solidFill>
                <a:latin typeface="+mj-lt"/>
                <a:ea typeface="+mj-ea"/>
                <a:cs typeface="+mj-cs"/>
              </a:rPr>
              <a:t>Data &amp; Dashboards</a:t>
            </a:r>
          </a:p>
        </p:txBody>
      </p:sp>
      <p:pic>
        <p:nvPicPr>
          <p:cNvPr id="1028" name="Picture 4">
            <a:extLst>
              <a:ext uri="{FF2B5EF4-FFF2-40B4-BE49-F238E27FC236}">
                <a16:creationId xmlns:a16="http://schemas.microsoft.com/office/drawing/2014/main" id="{45294045-E18D-4D24-9823-1F1F5EC39F1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86225" y="0"/>
            <a:ext cx="6756047" cy="675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10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4917-F0C1-44C5-8C5D-D4E5135F8D65}"/>
              </a:ext>
            </a:extLst>
          </p:cNvPr>
          <p:cNvSpPr>
            <a:spLocks noGrp="1"/>
          </p:cNvSpPr>
          <p:nvPr>
            <p:ph type="ctrTitle"/>
          </p:nvPr>
        </p:nvSpPr>
        <p:spPr>
          <a:xfrm>
            <a:off x="1094095" y="851517"/>
            <a:ext cx="5238466" cy="2991416"/>
          </a:xfrm>
        </p:spPr>
        <p:txBody>
          <a:bodyPr anchor="b">
            <a:normAutofit/>
          </a:bodyPr>
          <a:lstStyle/>
          <a:p>
            <a:pPr algn="l"/>
            <a:r>
              <a:rPr lang="en-US"/>
              <a:t>Operation Home! Dashboard</a:t>
            </a:r>
          </a:p>
        </p:txBody>
      </p:sp>
      <p:sp>
        <p:nvSpPr>
          <p:cNvPr id="3" name="Subtitle 2">
            <a:extLst>
              <a:ext uri="{FF2B5EF4-FFF2-40B4-BE49-F238E27FC236}">
                <a16:creationId xmlns:a16="http://schemas.microsoft.com/office/drawing/2014/main" id="{A6F93B19-9DFC-4CB2-8F29-0CEF605E5D5A}"/>
              </a:ext>
            </a:extLst>
          </p:cNvPr>
          <p:cNvSpPr>
            <a:spLocks noGrp="1"/>
          </p:cNvSpPr>
          <p:nvPr>
            <p:ph type="subTitle" idx="1"/>
          </p:nvPr>
        </p:nvSpPr>
        <p:spPr>
          <a:xfrm>
            <a:off x="1094096" y="3842932"/>
            <a:ext cx="4167115" cy="2163551"/>
          </a:xfrm>
        </p:spPr>
        <p:txBody>
          <a:bodyPr anchor="t">
            <a:normAutofit/>
          </a:bodyPr>
          <a:lstStyle/>
          <a:p>
            <a:pPr algn="l"/>
            <a:r>
              <a:rPr lang="en-US"/>
              <a:t>Southern Nevada Continuum of Care</a:t>
            </a:r>
          </a:p>
          <a:p>
            <a:pPr algn="l"/>
            <a:r>
              <a:rPr lang="en-US"/>
              <a:t>OH! 2021-2022</a:t>
            </a:r>
          </a:p>
        </p:txBody>
      </p:sp>
      <p:pic>
        <p:nvPicPr>
          <p:cNvPr id="7" name="Graphic 6" descr="Gauge">
            <a:extLst>
              <a:ext uri="{FF2B5EF4-FFF2-40B4-BE49-F238E27FC236}">
                <a16:creationId xmlns:a16="http://schemas.microsoft.com/office/drawing/2014/main" id="{CD6CDF1A-0BE8-49B2-B3A3-49D39E4F0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286785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01CE-CDBC-4AE6-AB84-60F050966495}"/>
              </a:ext>
            </a:extLst>
          </p:cNvPr>
          <p:cNvSpPr>
            <a:spLocks noGrp="1"/>
          </p:cNvSpPr>
          <p:nvPr>
            <p:ph type="title"/>
          </p:nvPr>
        </p:nvSpPr>
        <p:spPr>
          <a:xfrm>
            <a:off x="1149716" y="499397"/>
            <a:ext cx="5929422" cy="1640180"/>
          </a:xfrm>
        </p:spPr>
        <p:txBody>
          <a:bodyPr anchor="b">
            <a:normAutofit/>
          </a:bodyPr>
          <a:lstStyle/>
          <a:p>
            <a:r>
              <a:rPr lang="en-US" sz="4000" dirty="0"/>
              <a:t>Thank </a:t>
            </a:r>
            <a:r>
              <a:rPr lang="en-US" sz="4000"/>
              <a:t>Yous</a:t>
            </a:r>
            <a:r>
              <a:rPr lang="en-US" sz="4000" dirty="0"/>
              <a:t> and Shout outs</a:t>
            </a:r>
            <a:endParaRPr lang="en-US" sz="4000"/>
          </a:p>
        </p:txBody>
      </p:sp>
      <p:sp>
        <p:nvSpPr>
          <p:cNvPr id="3" name="Content Placeholder 2">
            <a:extLst>
              <a:ext uri="{FF2B5EF4-FFF2-40B4-BE49-F238E27FC236}">
                <a16:creationId xmlns:a16="http://schemas.microsoft.com/office/drawing/2014/main" id="{FD513E26-AD1E-491A-BC9C-0A5FE735FD9D}"/>
              </a:ext>
            </a:extLst>
          </p:cNvPr>
          <p:cNvSpPr>
            <a:spLocks noGrp="1"/>
          </p:cNvSpPr>
          <p:nvPr>
            <p:ph idx="1"/>
          </p:nvPr>
        </p:nvSpPr>
        <p:spPr>
          <a:xfrm>
            <a:off x="1149717" y="2423821"/>
            <a:ext cx="5929422" cy="3519780"/>
          </a:xfrm>
        </p:spPr>
        <p:txBody>
          <a:bodyPr>
            <a:normAutofit/>
          </a:bodyPr>
          <a:lstStyle/>
          <a:p>
            <a:r>
              <a:rPr lang="en-US" sz="2000" dirty="0"/>
              <a:t>Mike Reed – Bitfocus</a:t>
            </a:r>
          </a:p>
          <a:p>
            <a:r>
              <a:rPr lang="en-US" sz="2000" dirty="0"/>
              <a:t>Ian Costello – CSH</a:t>
            </a:r>
          </a:p>
          <a:p>
            <a:r>
              <a:rPr lang="en-US" sz="2000" dirty="0"/>
              <a:t>Joan Domenech – CSH</a:t>
            </a:r>
          </a:p>
          <a:p>
            <a:r>
              <a:rPr lang="en-US" sz="2000" dirty="0"/>
              <a:t>Susan Starrett - CSH</a:t>
            </a:r>
          </a:p>
          <a:p>
            <a:endParaRPr lang="en-US" sz="2000" dirty="0"/>
          </a:p>
        </p:txBody>
      </p:sp>
      <p:pic>
        <p:nvPicPr>
          <p:cNvPr id="24" name="Graphic 23" descr="Cheers">
            <a:extLst>
              <a:ext uri="{FF2B5EF4-FFF2-40B4-BE49-F238E27FC236}">
                <a16:creationId xmlns:a16="http://schemas.microsoft.com/office/drawing/2014/main" id="{C9B05942-81C2-4B1C-9E02-3926195737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5506" y="1492624"/>
            <a:ext cx="3765176" cy="3765176"/>
          </a:xfrm>
          <a:prstGeom prst="rect">
            <a:avLst/>
          </a:prstGeom>
        </p:spPr>
      </p:pic>
    </p:spTree>
    <p:extLst>
      <p:ext uri="{BB962C8B-B14F-4D97-AF65-F5344CB8AC3E}">
        <p14:creationId xmlns:p14="http://schemas.microsoft.com/office/powerpoint/2010/main" val="223006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A28E5-0982-487D-886E-92B02A6092F2}"/>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What is Operation Home?</a:t>
            </a:r>
          </a:p>
        </p:txBody>
      </p:sp>
      <p:sp>
        <p:nvSpPr>
          <p:cNvPr id="3" name="Content Placeholder 2">
            <a:extLst>
              <a:ext uri="{FF2B5EF4-FFF2-40B4-BE49-F238E27FC236}">
                <a16:creationId xmlns:a16="http://schemas.microsoft.com/office/drawing/2014/main" id="{CBD0A6DF-2AF1-4BAE-85C5-E18AB8485E41}"/>
              </a:ext>
            </a:extLst>
          </p:cNvPr>
          <p:cNvSpPr>
            <a:spLocks noGrp="1"/>
          </p:cNvSpPr>
          <p:nvPr>
            <p:ph idx="1"/>
          </p:nvPr>
        </p:nvSpPr>
        <p:spPr>
          <a:xfrm>
            <a:off x="4810259" y="649480"/>
            <a:ext cx="6555347" cy="5546047"/>
          </a:xfrm>
        </p:spPr>
        <p:txBody>
          <a:bodyPr anchor="ctr">
            <a:normAutofit/>
          </a:bodyPr>
          <a:lstStyle/>
          <a:p>
            <a:r>
              <a:rPr lang="en-US" sz="2000"/>
              <a:t>Operation Home! is Southern Nevada’s Continuum of Care initiative to house 2022 homeless clients by the end of the year 2022.</a:t>
            </a:r>
          </a:p>
          <a:p>
            <a:endParaRPr lang="en-US" sz="2000"/>
          </a:p>
          <a:p>
            <a:r>
              <a:rPr lang="en-US" sz="2000"/>
              <a:t>Official tracking of services started 7/1/2021</a:t>
            </a:r>
          </a:p>
          <a:p>
            <a:endParaRPr lang="en-US" sz="2000"/>
          </a:p>
          <a:p>
            <a:r>
              <a:rPr lang="en-US" sz="2000"/>
              <a:t>Are we on track to meet this goal?</a:t>
            </a:r>
          </a:p>
        </p:txBody>
      </p:sp>
    </p:spTree>
    <p:extLst>
      <p:ext uri="{BB962C8B-B14F-4D97-AF65-F5344CB8AC3E}">
        <p14:creationId xmlns:p14="http://schemas.microsoft.com/office/powerpoint/2010/main" val="1634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A4AE78E-0C4F-415F-B30B-F06703CEACB7}"/>
              </a:ext>
            </a:extLst>
          </p:cNvPr>
          <p:cNvSpPr>
            <a:spLocks noGrp="1"/>
          </p:cNvSpPr>
          <p:nvPr>
            <p:ph type="title"/>
          </p:nvPr>
        </p:nvSpPr>
        <p:spPr>
          <a:xfrm>
            <a:off x="838201" y="365125"/>
            <a:ext cx="5393360" cy="1325563"/>
          </a:xfrm>
        </p:spPr>
        <p:txBody>
          <a:bodyPr>
            <a:normAutofit/>
          </a:bodyPr>
          <a:lstStyle/>
          <a:p>
            <a:r>
              <a:rPr lang="en-US"/>
              <a:t>What is the Operation Home Dashboard?</a:t>
            </a:r>
          </a:p>
        </p:txBody>
      </p:sp>
      <p:pic>
        <p:nvPicPr>
          <p:cNvPr id="19" name="Picture 18">
            <a:extLst>
              <a:ext uri="{FF2B5EF4-FFF2-40B4-BE49-F238E27FC236}">
                <a16:creationId xmlns:a16="http://schemas.microsoft.com/office/drawing/2014/main" id="{0E042E2D-CF27-4417-A2C7-C4414C2A3116}"/>
              </a:ext>
            </a:extLst>
          </p:cNvPr>
          <p:cNvPicPr>
            <a:picLocks noChangeAspect="1"/>
          </p:cNvPicPr>
          <p:nvPr/>
        </p:nvPicPr>
        <p:blipFill rotWithShape="1">
          <a:blip r:embed="rId3"/>
          <a:srcRect l="10892" r="20859"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C2191CC-7BB8-44AF-84D5-BDED212F8852}"/>
              </a:ext>
            </a:extLst>
          </p:cNvPr>
          <p:cNvGraphicFramePr>
            <a:graphicFrameLocks noGrp="1"/>
          </p:cNvGraphicFramePr>
          <p:nvPr>
            <p:ph idx="1"/>
            <p:extLst>
              <p:ext uri="{D42A27DB-BD31-4B8C-83A1-F6EECF244321}">
                <p14:modId xmlns:p14="http://schemas.microsoft.com/office/powerpoint/2010/main" val="279684029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3546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424</TotalTime>
  <Words>3285</Words>
  <Application>Microsoft Office PowerPoint</Application>
  <PresentationFormat>Widescreen</PresentationFormat>
  <Paragraphs>229</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Data and System Improvement Working Group</vt:lpstr>
      <vt:lpstr>Purpose</vt:lpstr>
      <vt:lpstr>Activities</vt:lpstr>
      <vt:lpstr>Governance</vt:lpstr>
      <vt:lpstr>Data &amp; Dashboards</vt:lpstr>
      <vt:lpstr>Operation Home! Dashboard</vt:lpstr>
      <vt:lpstr>Thank Yous and Shout outs</vt:lpstr>
      <vt:lpstr>What is Operation Home?</vt:lpstr>
      <vt:lpstr>What is the Operation Home Dashboard?</vt:lpstr>
      <vt:lpstr>Operation Home! Dashboard Features</vt:lpstr>
      <vt:lpstr>Let’s take a look at the dashboard!</vt:lpstr>
      <vt:lpstr>Tab 1: Operation Home Overview</vt:lpstr>
      <vt:lpstr>PowerPoint Presentation</vt:lpstr>
      <vt:lpstr>Tab 2: Coordinated Entry Flow</vt:lpstr>
      <vt:lpstr>PowerPoint Presentation</vt:lpstr>
      <vt:lpstr>Tab 3: Referrals</vt:lpstr>
      <vt:lpstr>PowerPoint Presentation</vt:lpstr>
      <vt:lpstr>Tab 4: Enrollment</vt:lpstr>
      <vt:lpstr>PowerPoint Presentation</vt:lpstr>
      <vt:lpstr>Tab 5: Housing</vt:lpstr>
      <vt:lpstr>PowerPoint Presentation</vt:lpstr>
      <vt:lpstr>Tab 6: Measures by Race (CE)</vt:lpstr>
      <vt:lpstr>PowerPoint Presentation</vt:lpstr>
      <vt:lpstr>Frequently Asked Questions</vt:lpstr>
      <vt:lpstr>QUESTIONS?</vt:lpstr>
      <vt:lpstr>Thank you!</vt:lpstr>
      <vt:lpstr>Join the Data &amp; System Improvement Working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System Improvement Working Group</dc:title>
  <dc:creator>Michele Fuller-Hallauer</dc:creator>
  <cp:lastModifiedBy>Matt Manlangit</cp:lastModifiedBy>
  <cp:revision>12</cp:revision>
  <dcterms:created xsi:type="dcterms:W3CDTF">2021-12-06T20:43:50Z</dcterms:created>
  <dcterms:modified xsi:type="dcterms:W3CDTF">2021-12-09T19:30:14Z</dcterms:modified>
</cp:coreProperties>
</file>